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1190" r:id="rId2"/>
    <p:sldId id="1263" r:id="rId3"/>
    <p:sldId id="1264" r:id="rId4"/>
    <p:sldId id="1265" r:id="rId5"/>
    <p:sldId id="484" r:id="rId6"/>
    <p:sldId id="1267" r:id="rId7"/>
    <p:sldId id="1268" r:id="rId8"/>
    <p:sldId id="1269" r:id="rId9"/>
    <p:sldId id="1270" r:id="rId10"/>
    <p:sldId id="1271" r:id="rId11"/>
    <p:sldId id="1272" r:id="rId12"/>
    <p:sldId id="1273" r:id="rId13"/>
    <p:sldId id="1274" r:id="rId14"/>
    <p:sldId id="1275" r:id="rId15"/>
    <p:sldId id="1276" r:id="rId16"/>
    <p:sldId id="1277" r:id="rId17"/>
    <p:sldId id="1279" r:id="rId18"/>
    <p:sldId id="1280" r:id="rId19"/>
    <p:sldId id="1281" r:id="rId20"/>
    <p:sldId id="1282" r:id="rId21"/>
    <p:sldId id="1284" r:id="rId22"/>
    <p:sldId id="1283" r:id="rId23"/>
    <p:sldId id="1285" r:id="rId24"/>
    <p:sldId id="1286" r:id="rId25"/>
    <p:sldId id="1287" r:id="rId26"/>
    <p:sldId id="1288" r:id="rId27"/>
    <p:sldId id="1289" r:id="rId28"/>
    <p:sldId id="1290" r:id="rId29"/>
    <p:sldId id="1345" r:id="rId30"/>
    <p:sldId id="1291" r:id="rId31"/>
    <p:sldId id="1343" r:id="rId32"/>
    <p:sldId id="1346" r:id="rId33"/>
    <p:sldId id="1347" r:id="rId34"/>
    <p:sldId id="1348" r:id="rId35"/>
    <p:sldId id="1349" r:id="rId36"/>
    <p:sldId id="1350" r:id="rId37"/>
    <p:sldId id="1351" r:id="rId38"/>
    <p:sldId id="1352" r:id="rId39"/>
    <p:sldId id="1353" r:id="rId40"/>
    <p:sldId id="1354" r:id="rId41"/>
    <p:sldId id="1355" r:id="rId42"/>
    <p:sldId id="1356" r:id="rId43"/>
    <p:sldId id="1357" r:id="rId44"/>
    <p:sldId id="1358" r:id="rId45"/>
    <p:sldId id="1204" r:id="rId46"/>
  </p:sldIdLst>
  <p:sldSz cx="12192000" cy="6858000"/>
  <p:notesSz cx="6858000" cy="9144000"/>
  <p:embeddedFontLst>
    <p:embeddedFont>
      <p:font typeface="Microsoft GothicNeo" panose="020B0500000101010101" pitchFamily="50" charset="-127"/>
      <p:regular r:id="rId49"/>
      <p:bold r:id="rId50"/>
    </p:embeddedFont>
    <p:embeddedFont>
      <p:font typeface="Raleway" pitchFamily="2" charset="0"/>
      <p:regular r:id="rId51"/>
      <p:bold r:id="rId52"/>
      <p:italic r:id="rId53"/>
      <p:boldItalic r:id="rId54"/>
    </p:embeddedFont>
    <p:embeddedFont>
      <p:font typeface="Verdana" panose="020B0604030504040204" pitchFamily="34" charset="0"/>
      <p:regular r:id="rId55"/>
      <p:bold r:id="rId56"/>
      <p:italic r:id="rId57"/>
      <p:boldItalic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C80B615-77BF-48AF-BE2F-32FBE0C8406C}">
          <p14:sldIdLst>
            <p14:sldId id="1190"/>
            <p14:sldId id="1263"/>
            <p14:sldId id="1264"/>
            <p14:sldId id="1265"/>
            <p14:sldId id="484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9"/>
            <p14:sldId id="1280"/>
            <p14:sldId id="1281"/>
            <p14:sldId id="1282"/>
            <p14:sldId id="1284"/>
            <p14:sldId id="1283"/>
            <p14:sldId id="1285"/>
            <p14:sldId id="1286"/>
            <p14:sldId id="1287"/>
            <p14:sldId id="1288"/>
            <p14:sldId id="1289"/>
            <p14:sldId id="1290"/>
            <p14:sldId id="1345"/>
            <p14:sldId id="1291"/>
            <p14:sldId id="1343"/>
            <p14:sldId id="1346"/>
            <p14:sldId id="1347"/>
            <p14:sldId id="1348"/>
            <p14:sldId id="1349"/>
            <p14:sldId id="1350"/>
            <p14:sldId id="1351"/>
            <p14:sldId id="1352"/>
            <p14:sldId id="1353"/>
            <p14:sldId id="1354"/>
            <p14:sldId id="1355"/>
            <p14:sldId id="1356"/>
            <p14:sldId id="1357"/>
            <p14:sldId id="1358"/>
            <p14:sldId id="1204"/>
          </p14:sldIdLst>
        </p14:section>
        <p14:section name="Method" id="{66AD31BE-ABDB-429D-9457-665B4A8C367D}">
          <p14:sldIdLst/>
        </p14:section>
        <p14:section name="Results" id="{DB422819-8562-4E2C-B904-8834518BC775}">
          <p14:sldIdLst/>
        </p14:section>
        <p14:section name="Conclusions" id="{6028E5D4-6A62-4EC1-81A1-84D7B5BA9921}">
          <p14:sldIdLst/>
        </p14:section>
        <p14:section name="Appendix" id="{9A01E2C2-032D-4E51-A671-9C47A97AAA77}">
          <p14:sldIdLst/>
        </p14:section>
        <p14:section name="그림 수정" id="{EAF75F77-304F-492C-9BC6-50886246736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B6D"/>
    <a:srgbClr val="5DBE98"/>
    <a:srgbClr val="FFDC79"/>
    <a:srgbClr val="D8D7D7"/>
    <a:srgbClr val="C0B7AE"/>
    <a:srgbClr val="931A1B"/>
    <a:srgbClr val="A43624"/>
    <a:srgbClr val="9B8873"/>
    <a:srgbClr val="C092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04EA9-3C4C-470D-96CC-CF9EBBFAF43D}" v="433" dt="2025-08-24T11:52:35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5758" autoAdjust="0"/>
  </p:normalViewPr>
  <p:slideViewPr>
    <p:cSldViewPr snapToGrid="0">
      <p:cViewPr>
        <p:scale>
          <a:sx n="66" d="100"/>
          <a:sy n="66" d="100"/>
        </p:scale>
        <p:origin x="2472" y="45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D39546C-1EC6-D7CA-6FC8-DCDB79844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AA104A-68B4-840A-97AB-76C72A506B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26888-051B-4C99-BCB4-37C922E41D73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E1443D-D1B0-0F0A-BBCC-87E1008B73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C68F17-0D7F-B3D7-5621-C83BF91D6C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990BE-6869-407E-BEE1-20864D10C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023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02F6B-AA4F-4993-9FAD-DF67DC4FA92F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4293B-FB95-44D9-9F9A-9C75F99B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34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91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15FA1-1DEF-49D5-EBF5-4A7A4A800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00B4D0-F13D-3F49-3416-A8730912D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A5A043-4E59-0B5F-D80E-56F03113C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131DE9-E0C3-0C2E-6992-A424F7047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97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3DB5-4A20-B5AF-961A-500737E5D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DDAFF9-7B14-1C2F-27BD-0C0ED27AB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2B766D-587D-B830-3DCE-DC9B06441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A6EB0F-9FE8-0EB3-D0F1-75C576689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05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3F2A-B62F-52F5-21E1-C78CA405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C6B26-9548-D8D6-F39B-61DFE11FF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576988-8040-1F3B-1B30-70E71FF78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1D9DFA-4927-F2AF-98FC-88E7A399EB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9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C805D-F220-DBBF-EBA7-B8BB83DD5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7ACBD1-4283-F44B-EB0D-605E450DC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B7DE7F-F07B-685F-CDDD-651BF67A2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445BE-918A-385A-E257-A3D0D80EE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3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1CADC-E211-4194-5380-19A23B146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DC6BBC-2BDB-409C-FD9E-5EB48D6B6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9C346-B334-2B02-D84B-78817CEC0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47351-D8BD-0FDC-C1AA-5B3843676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64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A60E5-2DCA-5F4E-BA91-CED44520A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10413F-9AD4-43BF-E7EA-49F78D3D7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357F94-26AA-A2B9-48DB-4B104A857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F9A297-8C93-AABD-3AA2-5F5198937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17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19263-2768-0A7D-0D8C-02F70087F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08F0CF-6F9C-687A-669F-B0A02A309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521978-D84A-85B7-6C2E-D117AC5C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2573F9-72B0-34B8-C13D-175D31043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03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C321C-A1A8-B9D9-6EDC-1102D0E9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CE17CB-FB36-F38F-509A-D8F2351EA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081F82-F02A-D120-B1A0-454F947C6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E45FC-6F68-652D-4C72-27FE8EAAC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77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8A829-C50C-327B-9B6B-555C83CE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6BFB05-77D1-D262-3602-6FF62EB81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DE7487-57D3-A1F6-97DE-42353B429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4D550-A22E-4952-4E39-22A009DE8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49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51C1B-1836-76EA-B3CF-BF49CA09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15337-F7ED-D88B-D689-A598A44FA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9C74C0-D9D5-DBF4-AA2E-8FACC1964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852DD6-9A84-A803-6165-D37A077D8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8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BDABA-BCA5-344E-8B1C-46C71882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E5BE3A-EAAF-8859-8605-6E9090DC9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C5D263-3A83-4315-86FE-4DF52A488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C2EBC-F275-44B8-F363-64A70A58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05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6190-021C-0C43-3DEC-E085B9204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7A3774-6157-7977-A3A3-5ABBB0889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1F1D86-0129-867C-0491-FC0DB4124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02B2F-7CF2-DB19-D356-712A41190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22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A7AF5-00CB-4896-E6A8-B6AB2C502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C04F20-C818-31B5-2839-E2C45BEB6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2C97E1-1C8E-790F-E6AF-7183232E0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86AF4-BB30-308C-81E7-9B0442E1F8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A7AF5-00CB-4896-E6A8-B6AB2C502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C04F20-C818-31B5-2839-E2C45BEB6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2C97E1-1C8E-790F-E6AF-7183232E0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86AF4-BB30-308C-81E7-9B0442E1F8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757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3B11-A25E-5502-ECFE-F08B559B8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A80FE1-C90A-D849-41CF-AB41F2FC8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AEA4A2-77B9-FF1D-88C5-F6877C854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14796B-3020-2094-FB18-CD94E0BE5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04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3B11-A25E-5502-ECFE-F08B559B8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A80FE1-C90A-D849-41CF-AB41F2FC8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AEA4A2-77B9-FF1D-88C5-F6877C854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14796B-3020-2094-FB18-CD94E0BE5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97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FD6EC-24A4-B096-A60D-5254354C7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D14794-9C19-B106-79E9-D1ECBADBF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D2699-F705-C098-FD38-97061D9D0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D68332-5624-4CFA-0CF6-8EE014747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226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D5FDEEBE-FB5F-60ED-A527-6CEE4E78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>
            <a:extLst>
              <a:ext uri="{FF2B5EF4-FFF2-40B4-BE49-F238E27FC236}">
                <a16:creationId xmlns:a16="http://schemas.microsoft.com/office/drawing/2014/main" id="{E1A8A175-95DD-24E6-3E82-0F45D1C95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>
            <a:extLst>
              <a:ext uri="{FF2B5EF4-FFF2-40B4-BE49-F238E27FC236}">
                <a16:creationId xmlns:a16="http://schemas.microsoft.com/office/drawing/2014/main" id="{43C88094-198F-001B-AA89-11E437225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918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4A1EA-08E9-D328-2FFA-B19931B8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C9EFE4-433A-08EB-1910-36C87C931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A93BB6-4832-1F02-D658-D1069938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3BA818-7414-82BA-B2E0-941A5322D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675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27329-F27A-10C7-CF6D-56094B96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37E33D-C1EA-6623-75F4-FDF982130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58C842-196A-B915-3AE9-5B97CA873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B4660-60A3-C8EF-60F8-C1FB7C257D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27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CEBB-BA5C-E086-DE7D-CB41F648E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F32990-C85A-D724-46E0-8F8A84D5C5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62C6E3-0912-4CFE-56D0-F9A715AF3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3AA0A-8AB8-3CAA-613E-34D0B6CD4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64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51718-D794-4D81-BA4F-906079060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A529AA-7CB6-A681-1F1C-502D7B6C7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9CD9CB-4ADA-4294-8F10-9EE5DB36E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F7FDCE-3F5B-3B6E-91A2-D1F7FC9BC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00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1BFF9-0EA2-B235-D932-AE5B6C7D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D4ED43-CC3E-70D5-25EC-9AAA50DA0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BEFDD3-0B22-9DA6-DCC7-274A6CBF7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프로젝트의 핵심 목표는 플라스틱 </a:t>
            </a:r>
            <a:r>
              <a:rPr lang="en-US" altLang="ko-KR" sz="1400" dirty="0">
                <a:latin typeface="+mn-ea"/>
              </a:rPr>
              <a:t>&gt;</a:t>
            </a:r>
            <a:r>
              <a:rPr lang="ko-KR" altLang="en-US" sz="1400" dirty="0">
                <a:latin typeface="+mn-ea"/>
              </a:rPr>
              <a:t> 열분해 오일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또는 열분해 오일 </a:t>
            </a:r>
            <a:r>
              <a:rPr lang="en-US" altLang="ko-KR" sz="1400" dirty="0">
                <a:latin typeface="+mn-ea"/>
              </a:rPr>
              <a:t>&gt;</a:t>
            </a:r>
            <a:r>
              <a:rPr lang="ko-KR" altLang="en-US" sz="1400" dirty="0">
                <a:latin typeface="+mn-ea"/>
              </a:rPr>
              <a:t> 플라스틱 조성을 예측하는 양방향 모델을 구축하는 것이며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위해서는 열분해 오일 자체의 조성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특성 데이터가 필수적이다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따라서 어떤 논문을 데이터베이스에 포함할지는 오일 관련 정보 제공 여부가 가장 중요한 기준이 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목표를 기준으로 보면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연구 목적이 수소 생산이나 카본 </a:t>
            </a:r>
            <a:r>
              <a:rPr lang="ko-KR" altLang="en-US" sz="1400" dirty="0" err="1">
                <a:latin typeface="+mn-ea"/>
              </a:rPr>
              <a:t>나노튜브</a:t>
            </a:r>
            <a:r>
              <a:rPr lang="ko-KR" altLang="en-US" sz="1400" dirty="0">
                <a:latin typeface="+mn-ea"/>
              </a:rPr>
              <a:t> 합성처럼 특정 타깃 </a:t>
            </a:r>
            <a:r>
              <a:rPr lang="ko-KR" altLang="en-US" sz="1400" dirty="0" err="1">
                <a:latin typeface="+mn-ea"/>
              </a:rPr>
              <a:t>프로덕트에</a:t>
            </a:r>
            <a:r>
              <a:rPr lang="ko-KR" altLang="en-US" sz="1400" dirty="0">
                <a:latin typeface="+mn-ea"/>
              </a:rPr>
              <a:t> 집중된 논문은 대부분 오일 구성 데이터를 제공하지 않는다고 추정 가능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그 결과 그런 논문들은 우리가 원하는 예측 모델에 사용할 수 없는 데이터로 분류되며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초기에 </a:t>
            </a:r>
            <a:r>
              <a:rPr lang="en-US" altLang="ko-KR" sz="1400" dirty="0">
                <a:latin typeface="+mn-ea"/>
              </a:rPr>
              <a:t>YES</a:t>
            </a:r>
            <a:r>
              <a:rPr lang="ko-KR" altLang="en-US" sz="1400" dirty="0">
                <a:latin typeface="+mn-ea"/>
              </a:rPr>
              <a:t>로 들어가더라도 반드시 배제해야 하는 범주에 속함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열분해 오일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가스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차</a:t>
            </a:r>
            <a:r>
              <a:rPr lang="en-US" altLang="ko-KR" sz="1400" dirty="0">
                <a:latin typeface="+mn-ea"/>
              </a:rPr>
              <a:t>(Solid) </a:t>
            </a:r>
            <a:r>
              <a:rPr lang="ko-KR" altLang="en-US" sz="1400" dirty="0">
                <a:latin typeface="+mn-ea"/>
              </a:rPr>
              <a:t>구성 중에서 가장 중요한 것은 오일이며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가스나 차도 참고 정보로는 쓸 수 있지만 핵심 역추적에는 기여도가 낮음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예컨대 차는 대부분 탄소 덩어리이고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수소 </a:t>
            </a:r>
            <a:r>
              <a:rPr lang="ko-KR" altLang="en-US" sz="1400" dirty="0" err="1">
                <a:latin typeface="+mn-ea"/>
              </a:rPr>
              <a:t>일드는</a:t>
            </a:r>
            <a:r>
              <a:rPr lang="ko-KR" altLang="en-US" sz="1400" dirty="0">
                <a:latin typeface="+mn-ea"/>
              </a:rPr>
              <a:t> 플라스틱 종류의 정보를 거의 담지 않음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그러므로 예측 모델의 성능을 기준으로 보면 오일 중심 데이터만이 유효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수소 생산 목표의 열분해나 </a:t>
            </a:r>
            <a:r>
              <a:rPr lang="en-US" altLang="ko-KR" sz="1400" dirty="0">
                <a:latin typeface="+mn-ea"/>
              </a:rPr>
              <a:t>CNT </a:t>
            </a:r>
            <a:r>
              <a:rPr lang="ko-KR" altLang="en-US" sz="1400" dirty="0">
                <a:latin typeface="+mn-ea"/>
              </a:rPr>
              <a:t>생산 목적 연구는 플라스틱의 조성 특성을 반영하기보다 촉매 메커니즘이나 특정 생성물 최적화의 특성에 집중되기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조성 기반 </a:t>
            </a:r>
            <a:r>
              <a:rPr lang="ko-KR" altLang="en-US" sz="1400" dirty="0" err="1">
                <a:latin typeface="+mn-ea"/>
              </a:rPr>
              <a:t>역추적</a:t>
            </a:r>
            <a:r>
              <a:rPr lang="ko-KR" altLang="en-US" sz="1400" dirty="0">
                <a:latin typeface="+mn-ea"/>
              </a:rPr>
              <a:t> 모델에는 활용할 수 없음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따라서 </a:t>
            </a:r>
            <a:r>
              <a:rPr lang="en-US" altLang="ko-KR" sz="1400" dirty="0">
                <a:latin typeface="+mn-ea"/>
              </a:rPr>
              <a:t>Hydrogen production, CNT production, Aromatics production</a:t>
            </a:r>
            <a:r>
              <a:rPr lang="ko-KR" altLang="en-US" sz="1400" dirty="0">
                <a:latin typeface="+mn-ea"/>
              </a:rPr>
              <a:t>과 같은 목적성 키워드가 제목에 등장하면 배제하는 것이 합리적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또 하나 중요한 범주는 </a:t>
            </a:r>
            <a:r>
              <a:rPr lang="en-US" altLang="ko-KR" sz="1400" dirty="0">
                <a:latin typeface="+mn-ea"/>
              </a:rPr>
              <a:t>co-pyrolysis</a:t>
            </a:r>
            <a:r>
              <a:rPr lang="ko-KR" altLang="en-US" sz="1400" dirty="0">
                <a:latin typeface="+mn-ea"/>
              </a:rPr>
              <a:t>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바이오매스와 플라스틱을 함께 </a:t>
            </a:r>
            <a:r>
              <a:rPr lang="ko-KR" altLang="en-US" sz="1400" dirty="0" err="1">
                <a:latin typeface="+mn-ea"/>
              </a:rPr>
              <a:t>열분해하는</a:t>
            </a:r>
            <a:r>
              <a:rPr lang="ko-KR" altLang="en-US" sz="1400" dirty="0">
                <a:latin typeface="+mn-ea"/>
              </a:rPr>
              <a:t> 연구임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이런 논문들도 열분해 오일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가스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차 데이터를 제공하지만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주된 조성 패턴이 플라스틱 단일 열분해 패턴과 달라져 </a:t>
            </a:r>
            <a:r>
              <a:rPr lang="ko-KR" altLang="en-US" sz="1400" dirty="0" err="1">
                <a:latin typeface="+mn-ea"/>
              </a:rPr>
              <a:t>역추적</a:t>
            </a:r>
            <a:r>
              <a:rPr lang="ko-KR" altLang="en-US" sz="1400" dirty="0">
                <a:latin typeface="+mn-ea"/>
              </a:rPr>
              <a:t> 모델의 레퍼런스로 적합하지 않음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플라스틱 단독 데이터만을 뽑아내려면 본문을 계속 해석해야 하는데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플라스틱 단독 조건이 매우 드물어 노이즈가 압도적으로 많음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본문에서 바이오매스 비율이 명확히 </a:t>
            </a:r>
            <a:r>
              <a:rPr lang="en-US" altLang="ko-KR" sz="1400" dirty="0">
                <a:latin typeface="+mn-ea"/>
              </a:rPr>
              <a:t>0%</a:t>
            </a:r>
            <a:r>
              <a:rPr lang="ko-KR" altLang="en-US" sz="1400" dirty="0">
                <a:latin typeface="+mn-ea"/>
              </a:rPr>
              <a:t>라고 친절하게 표기된 경우가 거의 없기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코파이롤리시스는</a:t>
            </a:r>
            <a:r>
              <a:rPr lang="ko-KR" altLang="en-US" sz="1400" dirty="0">
                <a:latin typeface="+mn-ea"/>
              </a:rPr>
              <a:t> 포함 후 정제하는 방식보다 애초에 전체를 배제하는 편이 처리 효율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정확도 측면에서 더 낫다는 결론이 제시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전략을 적용해도 수백 건의 논문은 남으므로 데이터 확보에는 문제가 없음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결론적으로 배제해야 할 주요 범주는 다음과 같음</a:t>
            </a:r>
            <a:r>
              <a:rPr lang="en-US" altLang="ko-KR" sz="1400" dirty="0">
                <a:latin typeface="+mn-ea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(1) Hydrogen production, (2) CNT/Carbon nanotube production, (3) Aromatics production </a:t>
            </a:r>
            <a:r>
              <a:rPr lang="ko-KR" altLang="en-US" sz="1400" dirty="0">
                <a:latin typeface="+mn-ea"/>
              </a:rPr>
              <a:t>중심 연구</a:t>
            </a:r>
            <a:r>
              <a:rPr lang="en-US" altLang="ko-KR" sz="1400" dirty="0">
                <a:latin typeface="+mn-ea"/>
              </a:rPr>
              <a:t>, (4) Co-pyrolysis.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네 범주가 제목에 명확히 드러나면 목적성이 우리와 다르며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즉시 </a:t>
            </a:r>
            <a:r>
              <a:rPr lang="en-US" altLang="ko-KR" sz="1400" dirty="0">
                <a:latin typeface="+mn-ea"/>
              </a:rPr>
              <a:t>filtration </a:t>
            </a:r>
            <a:r>
              <a:rPr lang="ko-KR" altLang="en-US" sz="1400" dirty="0">
                <a:latin typeface="+mn-ea"/>
              </a:rPr>
              <a:t>대상이 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현재 사용 중인 분류 프롬프트는 기본적인 열분해 필터링은 잘 작동하지만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위의 목적성 범주를 충분히 구별하지 못하는 한계가 있음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때문에 </a:t>
            </a:r>
            <a:r>
              <a:rPr lang="en-US" altLang="ko-KR" sz="1400" dirty="0">
                <a:latin typeface="+mn-ea"/>
              </a:rPr>
              <a:t>YES </a:t>
            </a:r>
            <a:r>
              <a:rPr lang="ko-KR" altLang="en-US" sz="1400" dirty="0">
                <a:latin typeface="+mn-ea"/>
              </a:rPr>
              <a:t>중 정확도가 떨어졌고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해결하기 위해 프롬프트에 타겟 프로덕트 기반 배제 규칙을 강화하는 것이 필요하다는 의견이 도출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200</a:t>
            </a:r>
            <a:r>
              <a:rPr lang="ko-KR" altLang="en-US" sz="1400" dirty="0">
                <a:latin typeface="+mn-ea"/>
              </a:rPr>
              <a:t>개의 샘플 데이터를 직접 </a:t>
            </a:r>
            <a:r>
              <a:rPr lang="ko-KR" altLang="en-US" sz="1400" dirty="0" err="1">
                <a:latin typeface="+mn-ea"/>
              </a:rPr>
              <a:t>라벨링하면서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YES/NO </a:t>
            </a:r>
            <a:r>
              <a:rPr lang="ko-KR" altLang="en-US" sz="1400" dirty="0">
                <a:latin typeface="+mn-ea"/>
              </a:rPr>
              <a:t>정확도를 비교한 결과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잘못 분류된 이유에 대한 메모도 보유하고 있음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이를 테스트 세트로 활용하면 새 프롬프트의 품질을 검증할 수 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프롬프트가 이 </a:t>
            </a:r>
            <a:r>
              <a:rPr lang="en-US" altLang="ko-KR" sz="1400" dirty="0">
                <a:latin typeface="+mn-ea"/>
              </a:rPr>
              <a:t>200</a:t>
            </a:r>
            <a:r>
              <a:rPr lang="ko-KR" altLang="en-US" sz="1400" dirty="0">
                <a:latin typeface="+mn-ea"/>
              </a:rPr>
              <a:t>개에 대해 박사님의 판단과 동일하게 분류된다면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나머지 </a:t>
            </a:r>
            <a:r>
              <a:rPr lang="en-US" altLang="ko-KR" sz="1400" dirty="0">
                <a:latin typeface="+mn-ea"/>
              </a:rPr>
              <a:t>1400</a:t>
            </a:r>
            <a:r>
              <a:rPr lang="ko-KR" altLang="en-US" sz="1400" dirty="0">
                <a:latin typeface="+mn-ea"/>
              </a:rPr>
              <a:t>개 전체를 자동 분류하는 데 신뢰성을 확보할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65DA53-5EBC-0093-4AF1-444F5AD76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872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DF3B5-E61D-DD20-9115-934A07DF9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673E6E-46AC-76DA-78A9-22777FCA7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378158-41F5-3600-8028-70115FFD3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4B6A4B-14E7-C034-1DAA-F84C9A9F2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38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E442-F9BF-6381-8E7E-48FA7C790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B42141-D713-67BA-893D-04E700473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5C1DC2-118B-0067-33A8-7C798AD4B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B14EA0-0165-6FB7-F534-B2DAFD5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31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B20E8-CF95-7D84-22BD-68A0C7B6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445016-0BB9-2F36-B3E0-E3DD6654D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8BE82A-4343-3F52-0764-C242E3A15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B96B71-049F-4C5E-1D5B-940B44D4B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654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D6CD5-A16E-D281-0684-0F7AC1596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6E66CF-1FC0-143A-27A9-8A0DE8739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A1B084-1838-55C4-1818-098B83A3F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96243-50B9-F375-EBA5-A6C5DB390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96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FF107-7CED-8BB9-228A-B3651846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50108F-798C-A494-46F8-E553D7830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3ED2BA-82FF-F8D9-FE74-7D36F2A9B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64C72-FFE4-A0E3-4524-9BE1AF633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04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53DA8-763F-E451-F10E-0A6C436E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58574-C6A0-0695-6F1A-54C0DDBCF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A3D7ED-FD13-C831-F591-5A0FAF110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EED851-4D0D-4E30-D9E5-0F69A7092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6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3057-6D22-B4A9-3451-8219655F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A29E3C-2287-EEE4-871B-A58676DDD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8F56A0-7BD7-6C59-30C7-F11BE6F80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64BD47-4029-6976-6F2D-E0463E907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00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755A-E94A-1BB6-E14D-2B7F310E2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DFCA60-77C4-6C10-4A87-A1EFCA2CA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07DBBE-F5F8-E26A-197B-FD1EAC8E6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792CD2-5F8F-0930-AD5F-50FC9467D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618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6106-7F21-09CD-7A72-5A38512A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B2E3C-C812-54C1-0C1E-24362E793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699CD-8A33-B8F0-6CE6-335309399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098DB-9B2B-1FE0-311B-0959A1F3E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69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E4B3-6002-A58B-72EA-0D7F2337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EBAC03-CA57-A782-4978-62FE1F114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8B94BE-C1DF-B920-1A0D-9A3AC49F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71E99-2AC9-271F-637B-50DA6A279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68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6106-7F21-09CD-7A72-5A38512A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B2E3C-C812-54C1-0C1E-24362E793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699CD-8A33-B8F0-6CE6-335309399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098DB-9B2B-1FE0-311B-0959A1F3E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3072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3554-1449-B8A9-1E18-72F2C3306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9BFA27-BA85-0158-9A94-B069D6F18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71BFD5-6B25-3D9F-8847-47889604E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5F7FF-607E-0549-5F47-7117A6CBA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84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7A524-58EB-7C78-26E9-3ED30F8EF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404E3-1D8A-100C-2EC5-A29E1CF8B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CC83F4-8F89-1EFD-44CA-F0B25E38D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2C1A0-8435-F8A0-866F-7E3E555E6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953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60851-B1BA-A7BA-0154-A2171BCB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F47763-6824-DEEF-23DA-077ECBC80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96BE2B-A619-CF7B-5C53-735880F45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5A07DF-5ABE-6400-678E-A31D208DD9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486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B859D-9632-D6BE-6CF4-E6D16B2D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E7F29C-C238-9B62-81E4-3FB0504F7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50DEF0-95A9-7445-7643-BBB09C317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3F9952-04F9-D0AF-ED64-E8A34D6A9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205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9DCDD4D8-1163-9C36-3383-6077E3D1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>
            <a:extLst>
              <a:ext uri="{FF2B5EF4-FFF2-40B4-BE49-F238E27FC236}">
                <a16:creationId xmlns:a16="http://schemas.microsoft.com/office/drawing/2014/main" id="{D1AC7DE0-F947-3157-4BD3-F02501AAB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>
            <a:extLst>
              <a:ext uri="{FF2B5EF4-FFF2-40B4-BE49-F238E27FC236}">
                <a16:creationId xmlns:a16="http://schemas.microsoft.com/office/drawing/2014/main" id="{3BA5C4CB-541D-2B05-54BE-FFF1C90DC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19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56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A105-B8DC-B0CB-2C52-B2495B210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14541F-EC0B-667D-77BA-F1DD30544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75F920-E8F6-EA94-5F0D-D911985D9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0011E-867A-8E18-AB5C-5346DC078C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2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2D7C-528D-A2FE-7026-B925D21F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930B91-B8CE-F323-D0CE-E41F83039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EB6149-A682-3EFD-9C83-A2173568A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D72B02-B611-6F2E-D3C8-E1423A5BB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1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A690-1729-A067-0709-33B7787C8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51DCB5-3176-E11C-4C11-CC65C949A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F31F81-CFBA-0D20-5CCD-CEEED2BDE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A19C06-C67D-57AB-B961-437B6C99D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39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04CD-2562-35D8-2703-F25519EB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FCCD22-EC5A-34F2-AC16-243A4EF08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301DAD-3557-7056-04E9-CB590746D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5B023-55E1-94B7-FC8C-9DCD70896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86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221" y="404818"/>
            <a:ext cx="9759979" cy="720725"/>
          </a:xfrm>
          <a:prstGeom prst="rect">
            <a:avLst/>
          </a:prstGeom>
        </p:spPr>
        <p:txBody>
          <a:bodyPr/>
          <a:lstStyle>
            <a:lvl1pPr algn="l">
              <a:defRPr sz="28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4921" y="1628780"/>
            <a:ext cx="10850033" cy="46958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맑은 고딕" pitchFamily="50" charset="-127"/>
                <a:ea typeface="맑은 고딕" pitchFamily="50" charset="-127"/>
              </a:defRPr>
            </a:lvl1pPr>
            <a:lvl2pPr>
              <a:defRPr sz="1800">
                <a:latin typeface="맑은 고딕" pitchFamily="50" charset="-127"/>
                <a:ea typeface="맑은 고딕" pitchFamily="50" charset="-127"/>
              </a:defRPr>
            </a:lvl2pPr>
            <a:lvl3pPr>
              <a:defRPr sz="1600">
                <a:latin typeface="맑은 고딕" pitchFamily="50" charset="-127"/>
                <a:ea typeface="맑은 고딕" pitchFamily="50" charset="-127"/>
              </a:defRPr>
            </a:lvl3pPr>
            <a:lvl4pPr>
              <a:defRPr sz="1400">
                <a:latin typeface="맑은 고딕" pitchFamily="50" charset="-127"/>
                <a:ea typeface="맑은 고딕" pitchFamily="50" charset="-127"/>
              </a:defRPr>
            </a:lvl4pPr>
            <a:lvl5pPr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21754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A320BD5E-96D9-44D5-A512-8E6778DAE6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ED49B-7455-0678-1615-B6E8B4452ADF}"/>
              </a:ext>
            </a:extLst>
          </p:cNvPr>
          <p:cNvSpPr txBox="1">
            <a:spLocks/>
          </p:cNvSpPr>
          <p:nvPr userDrawn="1"/>
        </p:nvSpPr>
        <p:spPr>
          <a:xfrm>
            <a:off x="9391650" y="653891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61E7B124-8D92-4B6F-BF98-ABA3F83B894F}" type="slidenum">
              <a:rPr lang="ko-KR" altLang="en-US" sz="1400" smtClean="0">
                <a:solidFill>
                  <a:srgbClr val="7F7F7F"/>
                </a:solidFill>
                <a:latin typeface="Microsoft GothicNeo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rgbClr val="7F7F7F"/>
                </a:solidFill>
                <a:latin typeface="Microsoft GothicNeo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/24</a:t>
            </a:r>
            <a:endParaRPr lang="ko-KR" altLang="en-US" sz="1400" dirty="0">
              <a:solidFill>
                <a:srgbClr val="7F7F7F"/>
              </a:solidFill>
              <a:latin typeface="Microsoft GothicNeo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27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7"/>
          <p:cNvGrpSpPr>
            <a:grpSpLocks/>
          </p:cNvGrpSpPr>
          <p:nvPr userDrawn="1"/>
        </p:nvGrpSpPr>
        <p:grpSpPr bwMode="auto">
          <a:xfrm>
            <a:off x="-6348" y="5"/>
            <a:ext cx="12198351" cy="6856413"/>
            <a:chOff x="-3" y="0"/>
            <a:chExt cx="5763" cy="4319"/>
          </a:xfrm>
        </p:grpSpPr>
        <p:sp>
          <p:nvSpPr>
            <p:cNvPr id="11" name="AutoShape 8"/>
            <p:cNvSpPr>
              <a:spLocks noChangeArrowheads="1"/>
            </p:cNvSpPr>
            <p:nvPr userDrawn="1"/>
          </p:nvSpPr>
          <p:spPr bwMode="gray">
            <a:xfrm>
              <a:off x="24" y="24"/>
              <a:ext cx="5712" cy="4272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0" latinLnBrk="0" hangingPunct="0">
                <a:defRPr/>
              </a:pPr>
              <a:endParaRPr kumimoji="0" lang="ko-KR" altLang="en-US">
                <a:solidFill>
                  <a:srgbClr val="1D528D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gray">
            <a:xfrm>
              <a:off x="0" y="0"/>
              <a:ext cx="288" cy="288"/>
            </a:xfrm>
            <a:custGeom>
              <a:avLst/>
              <a:gdLst>
                <a:gd name="T0" fmla="*/ 0 w 336"/>
                <a:gd name="T1" fmla="*/ 2 h 384"/>
                <a:gd name="T2" fmla="*/ 0 w 336"/>
                <a:gd name="T3" fmla="*/ 6 h 384"/>
                <a:gd name="T4" fmla="*/ 9 w 336"/>
                <a:gd name="T5" fmla="*/ 3 h 384"/>
                <a:gd name="T6" fmla="*/ 19 w 336"/>
                <a:gd name="T7" fmla="*/ 2 h 384"/>
                <a:gd name="T8" fmla="*/ 33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latinLnBrk="0" hangingPunct="0"/>
              <a:endParaRPr kumimoji="0" lang="ko-KR" altLang="en-US">
                <a:solidFill>
                  <a:srgbClr val="1D528D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gray">
            <a:xfrm rot="-5408600">
              <a:off x="-50" y="4030"/>
              <a:ext cx="336" cy="242"/>
            </a:xfrm>
            <a:custGeom>
              <a:avLst/>
              <a:gdLst>
                <a:gd name="T0" fmla="*/ 0 w 336"/>
                <a:gd name="T1" fmla="*/ 1 h 384"/>
                <a:gd name="T2" fmla="*/ 0 w 336"/>
                <a:gd name="T3" fmla="*/ 1 h 384"/>
                <a:gd name="T4" fmla="*/ 96 w 336"/>
                <a:gd name="T5" fmla="*/ 1 h 384"/>
                <a:gd name="T6" fmla="*/ 192 w 336"/>
                <a:gd name="T7" fmla="*/ 1 h 384"/>
                <a:gd name="T8" fmla="*/ 336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latinLnBrk="0" hangingPunct="0"/>
              <a:endParaRPr kumimoji="0" lang="ko-KR" altLang="en-US">
                <a:solidFill>
                  <a:srgbClr val="1D528D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gray">
            <a:xfrm rot="10769190">
              <a:off x="5519" y="4031"/>
              <a:ext cx="232" cy="287"/>
            </a:xfrm>
            <a:custGeom>
              <a:avLst/>
              <a:gdLst>
                <a:gd name="T0" fmla="*/ 0 w 336"/>
                <a:gd name="T1" fmla="*/ 1 h 384"/>
                <a:gd name="T2" fmla="*/ 0 w 336"/>
                <a:gd name="T3" fmla="*/ 5 h 384"/>
                <a:gd name="T4" fmla="*/ 1 w 336"/>
                <a:gd name="T5" fmla="*/ 2 h 384"/>
                <a:gd name="T6" fmla="*/ 1 w 336"/>
                <a:gd name="T7" fmla="*/ 1 h 384"/>
                <a:gd name="T8" fmla="*/ 1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latinLnBrk="0" hangingPunct="0"/>
              <a:endParaRPr kumimoji="0" lang="ko-KR" altLang="en-US">
                <a:solidFill>
                  <a:srgbClr val="1D528D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gray">
            <a:xfrm rot="5400000">
              <a:off x="5472" y="0"/>
              <a:ext cx="288" cy="288"/>
            </a:xfrm>
            <a:custGeom>
              <a:avLst/>
              <a:gdLst>
                <a:gd name="T0" fmla="*/ 0 w 336"/>
                <a:gd name="T1" fmla="*/ 2 h 384"/>
                <a:gd name="T2" fmla="*/ 0 w 336"/>
                <a:gd name="T3" fmla="*/ 6 h 384"/>
                <a:gd name="T4" fmla="*/ 9 w 336"/>
                <a:gd name="T5" fmla="*/ 3 h 384"/>
                <a:gd name="T6" fmla="*/ 19 w 336"/>
                <a:gd name="T7" fmla="*/ 2 h 384"/>
                <a:gd name="T8" fmla="*/ 33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latinLnBrk="0" hangingPunct="0"/>
              <a:endParaRPr kumimoji="0" lang="ko-KR" altLang="en-US">
                <a:solidFill>
                  <a:srgbClr val="1D528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18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19667" y="1268418"/>
            <a:ext cx="10871200" cy="814387"/>
          </a:xfrm>
          <a:prstGeom prst="rect">
            <a:avLst/>
          </a:prstGeom>
        </p:spPr>
        <p:txBody>
          <a:bodyPr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182" name="Rectangle 14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1968500" y="5013325"/>
            <a:ext cx="8534400" cy="533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16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2" name="Rectangle 7"/>
          <p:cNvSpPr>
            <a:spLocks noChangeArrowheads="1"/>
          </p:cNvSpPr>
          <p:nvPr userDrawn="1"/>
        </p:nvSpPr>
        <p:spPr bwMode="gray">
          <a:xfrm>
            <a:off x="14821" y="677962"/>
            <a:ext cx="12177183" cy="158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solidFill>
                <a:srgbClr val="1D528D"/>
              </a:solidFill>
              <a:latin typeface="Times New Roman" panose="02020603050405020304" pitchFamily="18" charset="0"/>
              <a:ea typeface="굴림" charset="-127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8642BACA-DB50-DEF6-5C74-A3E1AA7306FB}"/>
              </a:ext>
            </a:extLst>
          </p:cNvPr>
          <p:cNvSpPr txBox="1">
            <a:spLocks/>
          </p:cNvSpPr>
          <p:nvPr userDrawn="1"/>
        </p:nvSpPr>
        <p:spPr>
          <a:xfrm>
            <a:off x="9391650" y="60222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61E7B124-8D92-4B6F-BF98-ABA3F83B894F}" type="slidenum">
              <a:rPr lang="ko-KR" altLang="en-US" sz="1400" smtClean="0">
                <a:solidFill>
                  <a:srgbClr val="7F7F7F"/>
                </a:solidFill>
                <a:latin typeface="Microsoft GothicNeo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rgbClr val="7F7F7F"/>
                </a:solidFill>
                <a:latin typeface="Microsoft GothicNeo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/24</a:t>
            </a:r>
            <a:endParaRPr lang="ko-KR" altLang="en-US" sz="1400" dirty="0">
              <a:solidFill>
                <a:srgbClr val="7F7F7F"/>
              </a:solidFill>
              <a:latin typeface="Microsoft GothicNeo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3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9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D1736F0B-8BDA-A9B0-35A3-B23363104599}"/>
              </a:ext>
            </a:extLst>
          </p:cNvPr>
          <p:cNvSpPr txBox="1">
            <a:spLocks/>
          </p:cNvSpPr>
          <p:nvPr userDrawn="1"/>
        </p:nvSpPr>
        <p:spPr>
          <a:xfrm>
            <a:off x="2000221" y="404818"/>
            <a:ext cx="9759979" cy="7207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189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377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566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754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latinLnBrk="0"/>
            <a:r>
              <a:rPr lang="ko-KR" altLang="en-US" kern="0"/>
              <a:t>마스터 제목 스타일 편집</a:t>
            </a:r>
          </a:p>
        </p:txBody>
      </p: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39A2953F-FC95-D8B0-7500-C4454B5E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754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A320BD5E-96D9-44D5-A512-8E6778DAE6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A4E61D48-EF27-DC69-9E07-B7566343BB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21" y="1628780"/>
            <a:ext cx="10850033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82EC0B68-390E-999D-3E97-79690BB8D9F0}"/>
              </a:ext>
            </a:extLst>
          </p:cNvPr>
          <p:cNvSpPr txBox="1">
            <a:spLocks/>
          </p:cNvSpPr>
          <p:nvPr userDrawn="1"/>
        </p:nvSpPr>
        <p:spPr>
          <a:xfrm>
            <a:off x="2305021" y="709618"/>
            <a:ext cx="9759979" cy="7207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189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377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566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754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latinLnBrk="0"/>
            <a:r>
              <a:rPr lang="ko-KR" altLang="en-US" kern="0"/>
              <a:t>마스터 제목 스타일 편집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5ADC63C2-C0B6-570D-645D-8E2C83828715}"/>
              </a:ext>
            </a:extLst>
          </p:cNvPr>
          <p:cNvSpPr txBox="1">
            <a:spLocks/>
          </p:cNvSpPr>
          <p:nvPr userDrawn="1"/>
        </p:nvSpPr>
        <p:spPr>
          <a:xfrm>
            <a:off x="2000221" y="404818"/>
            <a:ext cx="9759979" cy="7207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189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377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566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754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latinLnBrk="0"/>
            <a:r>
              <a:rPr lang="ko-KR" altLang="en-US" kern="0"/>
              <a:t>마스터 제목 스타일 편집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64AD41-381A-FBBF-0FD0-FDAB340D3DD0}"/>
              </a:ext>
            </a:extLst>
          </p:cNvPr>
          <p:cNvGrpSpPr/>
          <p:nvPr userDrawn="1"/>
        </p:nvGrpSpPr>
        <p:grpSpPr>
          <a:xfrm>
            <a:off x="-827833" y="276878"/>
            <a:ext cx="551543" cy="2630021"/>
            <a:chOff x="-827833" y="276878"/>
            <a:chExt cx="551543" cy="263002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04E867-792A-6855-1B1E-16E5B7989E0D}"/>
                </a:ext>
              </a:extLst>
            </p:cNvPr>
            <p:cNvSpPr/>
            <p:nvPr/>
          </p:nvSpPr>
          <p:spPr bwMode="auto">
            <a:xfrm>
              <a:off x="-827833" y="276878"/>
              <a:ext cx="551543" cy="5527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ko-KR" altLang="en-US" sz="2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4E4D5E-3F40-C6EF-40B2-04FAC856459C}"/>
                </a:ext>
              </a:extLst>
            </p:cNvPr>
            <p:cNvSpPr/>
            <p:nvPr/>
          </p:nvSpPr>
          <p:spPr bwMode="auto">
            <a:xfrm>
              <a:off x="-827833" y="969317"/>
              <a:ext cx="551543" cy="5527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ko-KR" altLang="en-US" sz="2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1B82B7-3C38-5825-089E-B8BE81A0F11E}"/>
                </a:ext>
              </a:extLst>
            </p:cNvPr>
            <p:cNvSpPr/>
            <p:nvPr/>
          </p:nvSpPr>
          <p:spPr bwMode="auto">
            <a:xfrm>
              <a:off x="-827833" y="1661756"/>
              <a:ext cx="551543" cy="5527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ko-KR" altLang="en-US" sz="2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F47FFC-E615-F83F-3D68-DF3A9207E133}"/>
                </a:ext>
              </a:extLst>
            </p:cNvPr>
            <p:cNvSpPr/>
            <p:nvPr/>
          </p:nvSpPr>
          <p:spPr bwMode="auto">
            <a:xfrm>
              <a:off x="-827833" y="2354195"/>
              <a:ext cx="551543" cy="5527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ko-KR" altLang="en-US" sz="2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5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189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377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566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754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anose="020B0604020202020204" pitchFamily="34" charset="0"/>
        <a:buChar char="–"/>
        <a:defRPr sz="2400">
          <a:solidFill>
            <a:schemeClr val="tx2"/>
          </a:solidFill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400">
          <a:solidFill>
            <a:schemeClr val="tx2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–"/>
        <a:defRPr sz="2000">
          <a:solidFill>
            <a:schemeClr val="tx2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§"/>
        <a:defRPr sz="2000">
          <a:solidFill>
            <a:schemeClr val="tx2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chemeClr val="tx2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chemeClr val="tx2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chemeClr val="tx2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chemeClr val="tx2"/>
          </a:solidFill>
          <a:latin typeface="+mn-lt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elsevi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4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5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6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1B4C732-F334-A9CB-7009-89ABBB4D74ED}"/>
              </a:ext>
            </a:extLst>
          </p:cNvPr>
          <p:cNvSpPr/>
          <p:nvPr/>
        </p:nvSpPr>
        <p:spPr bwMode="auto">
          <a:xfrm>
            <a:off x="7455184" y="-12568"/>
            <a:ext cx="4736816" cy="6870567"/>
          </a:xfrm>
          <a:prstGeom prst="rect">
            <a:avLst/>
          </a:prstGeom>
          <a:solidFill>
            <a:schemeClr val="accent6">
              <a:lumMod val="75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C5B64E3A-0565-C697-3543-CF1FB2172645}"/>
              </a:ext>
            </a:extLst>
          </p:cNvPr>
          <p:cNvSpPr/>
          <p:nvPr/>
        </p:nvSpPr>
        <p:spPr>
          <a:xfrm flipH="1">
            <a:off x="6585769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A436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54BB2F17-6D4F-DAFA-3648-26B018BE15A4}"/>
              </a:ext>
            </a:extLst>
          </p:cNvPr>
          <p:cNvSpPr/>
          <p:nvPr/>
        </p:nvSpPr>
        <p:spPr>
          <a:xfrm flipH="1">
            <a:off x="5961548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9B88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평행 사변형 13">
            <a:extLst>
              <a:ext uri="{FF2B5EF4-FFF2-40B4-BE49-F238E27FC236}">
                <a16:creationId xmlns:a16="http://schemas.microsoft.com/office/drawing/2014/main" id="{3957315A-419D-92FD-C0E3-9213D4F917BB}"/>
              </a:ext>
            </a:extLst>
          </p:cNvPr>
          <p:cNvSpPr/>
          <p:nvPr/>
        </p:nvSpPr>
        <p:spPr>
          <a:xfrm flipH="1">
            <a:off x="-1" y="-14516"/>
            <a:ext cx="9439479" cy="6901543"/>
          </a:xfrm>
          <a:custGeom>
            <a:avLst/>
            <a:gdLst>
              <a:gd name="connsiteX0" fmla="*/ 0 w 3410857"/>
              <a:gd name="connsiteY0" fmla="*/ 6858000 h 6858000"/>
              <a:gd name="connsiteX1" fmla="*/ 1250216 w 3410857"/>
              <a:gd name="connsiteY1" fmla="*/ 0 h 6858000"/>
              <a:gd name="connsiteX2" fmla="*/ 3410857 w 3410857"/>
              <a:gd name="connsiteY2" fmla="*/ 0 h 6858000"/>
              <a:gd name="connsiteX3" fmla="*/ 2160641 w 3410857"/>
              <a:gd name="connsiteY3" fmla="*/ 6858000 h 6858000"/>
              <a:gd name="connsiteX4" fmla="*/ 0 w 3410857"/>
              <a:gd name="connsiteY4" fmla="*/ 6858000 h 6858000"/>
              <a:gd name="connsiteX0" fmla="*/ 0 w 6705600"/>
              <a:gd name="connsiteY0" fmla="*/ 6887029 h 6887029"/>
              <a:gd name="connsiteX1" fmla="*/ 1250216 w 6705600"/>
              <a:gd name="connsiteY1" fmla="*/ 29029 h 6887029"/>
              <a:gd name="connsiteX2" fmla="*/ 6705600 w 6705600"/>
              <a:gd name="connsiteY2" fmla="*/ 0 h 6887029"/>
              <a:gd name="connsiteX3" fmla="*/ 2160641 w 6705600"/>
              <a:gd name="connsiteY3" fmla="*/ 6887029 h 6887029"/>
              <a:gd name="connsiteX4" fmla="*/ 0 w 6705600"/>
              <a:gd name="connsiteY4" fmla="*/ 6887029 h 6887029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705600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44343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58857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458857"/>
              <a:gd name="connsiteY0" fmla="*/ 6887029 h 6959600"/>
              <a:gd name="connsiteX1" fmla="*/ 1250216 w 6458857"/>
              <a:gd name="connsiteY1" fmla="*/ 29029 h 6959600"/>
              <a:gd name="connsiteX2" fmla="*/ 6458857 w 6458857"/>
              <a:gd name="connsiteY2" fmla="*/ 0 h 6959600"/>
              <a:gd name="connsiteX3" fmla="*/ 6166583 w 6458857"/>
              <a:gd name="connsiteY3" fmla="*/ 6959600 h 6959600"/>
              <a:gd name="connsiteX4" fmla="*/ 0 w 6458857"/>
              <a:gd name="connsiteY4" fmla="*/ 6887029 h 6959600"/>
              <a:gd name="connsiteX0" fmla="*/ 0 w 6471383"/>
              <a:gd name="connsiteY0" fmla="*/ 6887029 h 6887029"/>
              <a:gd name="connsiteX1" fmla="*/ 1250216 w 6471383"/>
              <a:gd name="connsiteY1" fmla="*/ 29029 h 6887029"/>
              <a:gd name="connsiteX2" fmla="*/ 6458857 w 6471383"/>
              <a:gd name="connsiteY2" fmla="*/ 0 h 6887029"/>
              <a:gd name="connsiteX3" fmla="*/ 6471383 w 6471383"/>
              <a:gd name="connsiteY3" fmla="*/ 6887029 h 6887029"/>
              <a:gd name="connsiteX4" fmla="*/ 0 w 6471383"/>
              <a:gd name="connsiteY4" fmla="*/ 6887029 h 6887029"/>
              <a:gd name="connsiteX0" fmla="*/ 0 w 7257159"/>
              <a:gd name="connsiteY0" fmla="*/ 6872515 h 6872515"/>
              <a:gd name="connsiteX1" fmla="*/ 1250216 w 7257159"/>
              <a:gd name="connsiteY1" fmla="*/ 14515 h 6872515"/>
              <a:gd name="connsiteX2" fmla="*/ 7257143 w 7257159"/>
              <a:gd name="connsiteY2" fmla="*/ 0 h 6872515"/>
              <a:gd name="connsiteX3" fmla="*/ 6471383 w 7257159"/>
              <a:gd name="connsiteY3" fmla="*/ 6872515 h 6872515"/>
              <a:gd name="connsiteX4" fmla="*/ 0 w 7257159"/>
              <a:gd name="connsiteY4" fmla="*/ 6872515 h 6872515"/>
              <a:gd name="connsiteX0" fmla="*/ 0 w 7284183"/>
              <a:gd name="connsiteY0" fmla="*/ 6872515 h 6901543"/>
              <a:gd name="connsiteX1" fmla="*/ 1250216 w 7284183"/>
              <a:gd name="connsiteY1" fmla="*/ 14515 h 6901543"/>
              <a:gd name="connsiteX2" fmla="*/ 7257143 w 7284183"/>
              <a:gd name="connsiteY2" fmla="*/ 0 h 6901543"/>
              <a:gd name="connsiteX3" fmla="*/ 7284183 w 7284183"/>
              <a:gd name="connsiteY3" fmla="*/ 6901543 h 6901543"/>
              <a:gd name="connsiteX4" fmla="*/ 0 w 7284183"/>
              <a:gd name="connsiteY4" fmla="*/ 6872515 h 6901543"/>
              <a:gd name="connsiteX0" fmla="*/ 0 w 7547476"/>
              <a:gd name="connsiteY0" fmla="*/ 6872515 h 6901543"/>
              <a:gd name="connsiteX1" fmla="*/ 1250216 w 7547476"/>
              <a:gd name="connsiteY1" fmla="*/ 14515 h 6901543"/>
              <a:gd name="connsiteX2" fmla="*/ 7547429 w 7547476"/>
              <a:gd name="connsiteY2" fmla="*/ 0 h 6901543"/>
              <a:gd name="connsiteX3" fmla="*/ 7284183 w 7547476"/>
              <a:gd name="connsiteY3" fmla="*/ 6901543 h 6901543"/>
              <a:gd name="connsiteX4" fmla="*/ 0 w 7547476"/>
              <a:gd name="connsiteY4" fmla="*/ 6872515 h 6901543"/>
              <a:gd name="connsiteX0" fmla="*/ 0 w 7547612"/>
              <a:gd name="connsiteY0" fmla="*/ 6872515 h 6901543"/>
              <a:gd name="connsiteX1" fmla="*/ 1250216 w 7547612"/>
              <a:gd name="connsiteY1" fmla="*/ 14515 h 6901543"/>
              <a:gd name="connsiteX2" fmla="*/ 7547429 w 7547612"/>
              <a:gd name="connsiteY2" fmla="*/ 0 h 6901543"/>
              <a:gd name="connsiteX3" fmla="*/ 7487383 w 7547612"/>
              <a:gd name="connsiteY3" fmla="*/ 6901543 h 6901543"/>
              <a:gd name="connsiteX4" fmla="*/ 0 w 7547612"/>
              <a:gd name="connsiteY4" fmla="*/ 6872515 h 6901543"/>
              <a:gd name="connsiteX0" fmla="*/ 0 w 7533145"/>
              <a:gd name="connsiteY0" fmla="*/ 6872515 h 6901543"/>
              <a:gd name="connsiteX1" fmla="*/ 1250216 w 7533145"/>
              <a:gd name="connsiteY1" fmla="*/ 14515 h 6901543"/>
              <a:gd name="connsiteX2" fmla="*/ 7532915 w 7533145"/>
              <a:gd name="connsiteY2" fmla="*/ 0 h 6901543"/>
              <a:gd name="connsiteX3" fmla="*/ 7487383 w 7533145"/>
              <a:gd name="connsiteY3" fmla="*/ 6901543 h 6901543"/>
              <a:gd name="connsiteX4" fmla="*/ 0 w 7533145"/>
              <a:gd name="connsiteY4" fmla="*/ 6872515 h 6901543"/>
              <a:gd name="connsiteX0" fmla="*/ 0 w 7533928"/>
              <a:gd name="connsiteY0" fmla="*/ 6872515 h 6901543"/>
              <a:gd name="connsiteX1" fmla="*/ 1250216 w 7533928"/>
              <a:gd name="connsiteY1" fmla="*/ 14515 h 6901543"/>
              <a:gd name="connsiteX2" fmla="*/ 7532915 w 7533928"/>
              <a:gd name="connsiteY2" fmla="*/ 0 h 6901543"/>
              <a:gd name="connsiteX3" fmla="*/ 7530926 w 7533928"/>
              <a:gd name="connsiteY3" fmla="*/ 6901543 h 6901543"/>
              <a:gd name="connsiteX4" fmla="*/ 0 w 7533928"/>
              <a:gd name="connsiteY4" fmla="*/ 6872515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928" h="6901543">
                <a:moveTo>
                  <a:pt x="0" y="6872515"/>
                </a:moveTo>
                <a:lnTo>
                  <a:pt x="1250216" y="14515"/>
                </a:lnTo>
                <a:lnTo>
                  <a:pt x="7532915" y="0"/>
                </a:lnTo>
                <a:cubicBezTo>
                  <a:pt x="7537090" y="2295676"/>
                  <a:pt x="7526751" y="4605867"/>
                  <a:pt x="7530926" y="6901543"/>
                </a:cubicBezTo>
                <a:lnTo>
                  <a:pt x="0" y="68725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Google Shape;93;p13"/>
          <p:cNvSpPr txBox="1">
            <a:spLocks/>
          </p:cNvSpPr>
          <p:nvPr/>
        </p:nvSpPr>
        <p:spPr>
          <a:xfrm>
            <a:off x="62807" y="1748928"/>
            <a:ext cx="7774907" cy="195479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ko-KR" altLang="en-US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플라스틱 열분해 논문 </a:t>
            </a:r>
            <a:r>
              <a:rPr kumimoji="1" lang="ko-KR" altLang="en-US" sz="3000" b="1" dirty="0" err="1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크롤링</a:t>
            </a:r>
            <a:endParaRPr kumimoji="1" lang="en-US" altLang="ko-KR" sz="3000" b="1" dirty="0">
              <a:solidFill>
                <a:schemeClr val="accent5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en-US" altLang="ko-KR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Progress</a:t>
            </a:r>
            <a:r>
              <a:rPr kumimoji="1" lang="ko-KR" altLang="en-US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보고</a:t>
            </a:r>
            <a:endParaRPr kumimoji="1" lang="en-US" altLang="ko-KR" sz="3000" b="1" dirty="0">
              <a:solidFill>
                <a:schemeClr val="accent5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en-US" altLang="ko-KR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2025) 1114~1117 </a:t>
            </a:r>
            <a:r>
              <a:rPr kumimoji="1" lang="en-US" altLang="ko-KR" sz="3000" b="1" dirty="0" err="1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develope</a:t>
            </a:r>
            <a:endParaRPr kumimoji="1" lang="en-US" altLang="ko-KR" sz="2800" b="1" dirty="0">
              <a:solidFill>
                <a:srgbClr val="9B8873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Google Shape;153;p20">
            <a:extLst>
              <a:ext uri="{FF2B5EF4-FFF2-40B4-BE49-F238E27FC236}">
                <a16:creationId xmlns:a16="http://schemas.microsoft.com/office/drawing/2014/main" id="{84415F24-7766-B9E5-166D-8220180D999E}"/>
              </a:ext>
            </a:extLst>
          </p:cNvPr>
          <p:cNvSpPr txBox="1">
            <a:spLocks/>
          </p:cNvSpPr>
          <p:nvPr/>
        </p:nvSpPr>
        <p:spPr>
          <a:xfrm>
            <a:off x="105320" y="4706528"/>
            <a:ext cx="6548286" cy="1789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안 용 상</a:t>
            </a:r>
            <a:endParaRPr 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 Systems Engineering &amp; Intelligence Design Lab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Department of Chemical Engineering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Kyung </a:t>
            </a:r>
            <a:r>
              <a:rPr lang="en-US" sz="15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Hee</a:t>
            </a: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University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70ACD0-7F15-C001-7284-4D5DFAB63031}"/>
              </a:ext>
            </a:extLst>
          </p:cNvPr>
          <p:cNvGrpSpPr/>
          <p:nvPr/>
        </p:nvGrpSpPr>
        <p:grpSpPr>
          <a:xfrm>
            <a:off x="231580" y="85060"/>
            <a:ext cx="2920394" cy="661066"/>
            <a:chOff x="231580" y="85060"/>
            <a:chExt cx="2534216" cy="573650"/>
          </a:xfrm>
        </p:grpSpPr>
        <p:pic>
          <p:nvPicPr>
            <p:cNvPr id="7" name="그림 6" descr="텍스트, 로고, 엠블럼, 폰트이(가) 표시된 사진&#10;&#10;자동 생성된 설명">
              <a:extLst>
                <a:ext uri="{FF2B5EF4-FFF2-40B4-BE49-F238E27FC236}">
                  <a16:creationId xmlns:a16="http://schemas.microsoft.com/office/drawing/2014/main" id="{3475EF97-1A28-9382-0F84-3AE040061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0" y="215111"/>
              <a:ext cx="1539333" cy="37519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4072C66-F836-EE49-489B-30C12A491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9" t="10161" r="5433" b="11878"/>
            <a:stretch/>
          </p:blipFill>
          <p:spPr>
            <a:xfrm>
              <a:off x="1868209" y="85060"/>
              <a:ext cx="897587" cy="573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57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3087F-AAE2-1290-1B3C-3DDC2AA13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175A2251-BE3C-E7C7-898F-D6535328B315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6840DBC-4F8F-F96D-6365-AC762D3DBC54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초록 데이터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csv 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정제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2F5833-5307-E035-8746-D881B622FF3A}"/>
              </a:ext>
            </a:extLst>
          </p:cNvPr>
          <p:cNvSpPr txBox="1"/>
          <p:nvPr/>
        </p:nvSpPr>
        <p:spPr>
          <a:xfrm>
            <a:off x="453826" y="717412"/>
            <a:ext cx="1056640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유효 데이터만 필터링</a:t>
            </a:r>
          </a:p>
        </p:txBody>
      </p:sp>
      <p:pic>
        <p:nvPicPr>
          <p:cNvPr id="7176" name="Picture 8" descr="사용자가 업로드한 이미지">
            <a:extLst>
              <a:ext uri="{FF2B5EF4-FFF2-40B4-BE49-F238E27FC236}">
                <a16:creationId xmlns:a16="http://schemas.microsoft.com/office/drawing/2014/main" id="{7D25AB53-AD5B-51C0-B707-F21EA371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8" y="1230009"/>
            <a:ext cx="9993484" cy="3437862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C36EA3-A193-0ABE-EC82-2A7A82B278BE}"/>
              </a:ext>
            </a:extLst>
          </p:cNvPr>
          <p:cNvSpPr txBox="1"/>
          <p:nvPr/>
        </p:nvSpPr>
        <p:spPr>
          <a:xfrm>
            <a:off x="1026742" y="4589042"/>
            <a:ext cx="10566400" cy="33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수집된 </a:t>
            </a:r>
            <a:r>
              <a:rPr lang="en-US" altLang="ko-KR" sz="1200" b="1" dirty="0">
                <a:latin typeface="+mn-ea"/>
                <a:ea typeface="+mn-ea"/>
              </a:rPr>
              <a:t>12017</a:t>
            </a:r>
            <a:r>
              <a:rPr lang="ko-KR" altLang="en-US" sz="1200" b="1" dirty="0">
                <a:latin typeface="+mn-ea"/>
                <a:ea typeface="+mn-ea"/>
              </a:rPr>
              <a:t>개의 </a:t>
            </a:r>
            <a:r>
              <a:rPr lang="en-US" altLang="ko-KR" sz="1200" b="1" dirty="0">
                <a:latin typeface="+mn-ea"/>
                <a:ea typeface="+mn-ea"/>
              </a:rPr>
              <a:t>xml</a:t>
            </a:r>
            <a:r>
              <a:rPr lang="ko-KR" altLang="en-US" sz="1200" b="1" dirty="0">
                <a:latin typeface="+mn-ea"/>
                <a:ea typeface="+mn-ea"/>
              </a:rPr>
              <a:t>파일들의 데이터를 취합한 </a:t>
            </a:r>
            <a:r>
              <a:rPr lang="en-US" altLang="ko-KR" sz="1200" b="1" dirty="0">
                <a:latin typeface="+mn-ea"/>
                <a:ea typeface="+mn-ea"/>
              </a:rPr>
              <a:t>csv</a:t>
            </a:r>
            <a:r>
              <a:rPr lang="ko-KR" altLang="en-US" sz="1200" b="1" dirty="0">
                <a:latin typeface="+mn-ea"/>
                <a:ea typeface="+mn-ea"/>
              </a:rPr>
              <a:t>파일 스냅샷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AF5EF-3B4D-4100-6DD9-20FFBEDAD5A1}"/>
              </a:ext>
            </a:extLst>
          </p:cNvPr>
          <p:cNvSpPr txBox="1"/>
          <p:nvPr/>
        </p:nvSpPr>
        <p:spPr>
          <a:xfrm>
            <a:off x="598858" y="4856178"/>
            <a:ext cx="10566400" cy="11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이후 비정상적인 데이터를 제거 및 데이터 정제 수행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Journal / </a:t>
            </a:r>
            <a:r>
              <a:rPr lang="en-US" altLang="ko-KR" sz="1600" dirty="0" err="1">
                <a:latin typeface="+mn-ea"/>
              </a:rPr>
              <a:t>Ebook</a:t>
            </a:r>
            <a:r>
              <a:rPr lang="en-US" altLang="ko-KR" sz="1600" dirty="0">
                <a:latin typeface="+mn-ea"/>
              </a:rPr>
              <a:t> / Reference Work / Book Series / Hand Book Series </a:t>
            </a:r>
            <a:r>
              <a:rPr lang="ko-KR" altLang="en-US" sz="1600" dirty="0">
                <a:latin typeface="+mn-ea"/>
              </a:rPr>
              <a:t>의 타입이 있었으나</a:t>
            </a:r>
            <a:r>
              <a:rPr lang="en-US" altLang="ko-KR" sz="1600" dirty="0">
                <a:latin typeface="+mn-ea"/>
              </a:rPr>
              <a:t>, Journal</a:t>
            </a:r>
            <a:r>
              <a:rPr lang="ko-KR" altLang="en-US" sz="1600" dirty="0">
                <a:latin typeface="+mn-ea"/>
              </a:rPr>
              <a:t>만 필터링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/>
              <a:t>이 범주가 </a:t>
            </a:r>
            <a:r>
              <a:rPr lang="ko-KR" altLang="en-US" sz="1600" b="1" dirty="0"/>
              <a:t>정식 </a:t>
            </a:r>
            <a:r>
              <a:rPr lang="en-US" altLang="ko-KR" sz="1600" b="1" dirty="0"/>
              <a:t>peer-review</a:t>
            </a:r>
            <a:r>
              <a:rPr lang="ko-KR" altLang="en-US" sz="1600" b="1" dirty="0"/>
              <a:t>를 거친 연구 논문</a:t>
            </a:r>
            <a:r>
              <a:rPr lang="ko-KR" altLang="en-US" sz="1600" dirty="0"/>
              <a:t>으로 실험 방법</a:t>
            </a:r>
            <a:r>
              <a:rPr lang="en-US" altLang="ko-KR" sz="1600" dirty="0"/>
              <a:t>/</a:t>
            </a:r>
            <a:r>
              <a:rPr lang="ko-KR" altLang="en-US" sz="1600" dirty="0"/>
              <a:t>데이터</a:t>
            </a:r>
            <a:r>
              <a:rPr lang="en-US" altLang="ko-KR" sz="1600" dirty="0"/>
              <a:t>/</a:t>
            </a:r>
            <a:r>
              <a:rPr lang="ko-KR" altLang="en-US" sz="1600" dirty="0"/>
              <a:t>분석 결과가 체계적으로 보고되기 때문</a:t>
            </a:r>
            <a:r>
              <a:rPr lang="en-US" altLang="ko-KR" sz="1600" dirty="0"/>
              <a:t>)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33D64-0EB1-5E67-F7C3-20192641828D}"/>
              </a:ext>
            </a:extLst>
          </p:cNvPr>
          <p:cNvSpPr txBox="1"/>
          <p:nvPr/>
        </p:nvSpPr>
        <p:spPr>
          <a:xfrm>
            <a:off x="1311593" y="6164832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12017 </a:t>
            </a:r>
            <a:r>
              <a:rPr lang="ko-KR" altLang="en-US" dirty="0"/>
              <a:t>개에서 </a:t>
            </a:r>
            <a:r>
              <a:rPr lang="en-US" altLang="ko-KR" dirty="0"/>
              <a:t>9707</a:t>
            </a:r>
            <a:r>
              <a:rPr lang="ko-KR" altLang="en-US" dirty="0"/>
              <a:t>개로 줄어든 논문 수  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AEC0524-0A8B-EF9F-7572-6A42CDA0BE3C}"/>
              </a:ext>
            </a:extLst>
          </p:cNvPr>
          <p:cNvSpPr/>
          <p:nvPr/>
        </p:nvSpPr>
        <p:spPr bwMode="auto">
          <a:xfrm>
            <a:off x="857250" y="6160770"/>
            <a:ext cx="377190" cy="40005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16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278F1-FA8A-AD67-DDC5-D47D6BD8C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AEDBAED7-4A98-662D-FCB2-B401C2956906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46EA0FE6-E4D0-1C24-0316-04F4E48C449F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B22D04-8AC9-0495-8C50-91658C8AA78A}"/>
              </a:ext>
            </a:extLst>
          </p:cNvPr>
          <p:cNvSpPr txBox="1"/>
          <p:nvPr/>
        </p:nvSpPr>
        <p:spPr>
          <a:xfrm>
            <a:off x="453826" y="717412"/>
            <a:ext cx="10566400" cy="78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ea typeface="+mn-ea"/>
              </a:rPr>
              <a:t>Elsevier </a:t>
            </a:r>
            <a:r>
              <a:rPr lang="ko-KR" altLang="en-US" sz="1600" dirty="0">
                <a:latin typeface="+mn-ea"/>
                <a:ea typeface="+mn-ea"/>
              </a:rPr>
              <a:t>출판사에서 키워드 기반 검색으로 플라스틱 열분해와 매우 관련된 논문 </a:t>
            </a:r>
            <a:r>
              <a:rPr lang="en-US" altLang="ko-KR" sz="1600" dirty="0">
                <a:latin typeface="+mn-ea"/>
                <a:ea typeface="+mn-ea"/>
              </a:rPr>
              <a:t>9707</a:t>
            </a:r>
            <a:r>
              <a:rPr lang="ko-KR" altLang="en-US" sz="1600" dirty="0">
                <a:latin typeface="+mn-ea"/>
                <a:ea typeface="+mn-ea"/>
              </a:rPr>
              <a:t>개를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>
                <a:latin typeface="+mn-ea"/>
                <a:ea typeface="+mn-ea"/>
              </a:rPr>
              <a:t>차 수집 완료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이후 수집한 논문들의 저널별 통계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 err="1">
                <a:latin typeface="+mn-ea"/>
                <a:ea typeface="+mn-ea"/>
              </a:rPr>
              <a:t>출판년도</a:t>
            </a:r>
            <a:r>
              <a:rPr lang="ko-KR" altLang="en-US" sz="1600" dirty="0">
                <a:latin typeface="+mn-ea"/>
                <a:ea typeface="+mn-ea"/>
              </a:rPr>
              <a:t> 추이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키워드 분석 등 수행</a:t>
            </a:r>
          </a:p>
        </p:txBody>
      </p:sp>
      <p:pic>
        <p:nvPicPr>
          <p:cNvPr id="7" name="그림 6" descr="텍스트, 스크린샷, 폰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BC3B5E-FC01-B3B6-264C-81C3553F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2" y="1542849"/>
            <a:ext cx="4305301" cy="5180292"/>
          </a:xfrm>
          <a:prstGeom prst="rect">
            <a:avLst/>
          </a:prstGeom>
        </p:spPr>
      </p:pic>
      <p:pic>
        <p:nvPicPr>
          <p:cNvPr id="11" name="그림 10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99B17E-0CFD-AD6D-E9CD-ACECA2EB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10" y="2554514"/>
            <a:ext cx="5818889" cy="3138986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17FE086-594F-4E5F-7D9A-FF37A67138E3}"/>
              </a:ext>
            </a:extLst>
          </p:cNvPr>
          <p:cNvSpPr/>
          <p:nvPr/>
        </p:nvSpPr>
        <p:spPr bwMode="auto">
          <a:xfrm flipH="1">
            <a:off x="5263912" y="1785257"/>
            <a:ext cx="333828" cy="301911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5AB676-8FAB-AEFE-14F4-3D3D633AF19F}"/>
              </a:ext>
            </a:extLst>
          </p:cNvPr>
          <p:cNvSpPr txBox="1"/>
          <p:nvPr/>
        </p:nvSpPr>
        <p:spPr>
          <a:xfrm>
            <a:off x="5668446" y="1653682"/>
            <a:ext cx="680792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수집한 플라스틱 열분해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추정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논문들의 저널별 통계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B8BFFE9-E7C7-65DC-4FAC-D7D2BCEB087B}"/>
              </a:ext>
            </a:extLst>
          </p:cNvPr>
          <p:cNvSpPr/>
          <p:nvPr/>
        </p:nvSpPr>
        <p:spPr bwMode="auto">
          <a:xfrm rot="5400000" flipH="1">
            <a:off x="6212618" y="5674844"/>
            <a:ext cx="264600" cy="301911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AC2579-6E0B-32B8-AB82-40C204BD60F0}"/>
              </a:ext>
            </a:extLst>
          </p:cNvPr>
          <p:cNvSpPr txBox="1"/>
          <p:nvPr/>
        </p:nvSpPr>
        <p:spPr>
          <a:xfrm>
            <a:off x="6495874" y="5561925"/>
            <a:ext cx="5696126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수집한 플라스틱 열분해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추정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논문들의 </a:t>
            </a:r>
            <a:r>
              <a:rPr lang="ko-KR" altLang="en-US" dirty="0" err="1">
                <a:latin typeface="+mn-ea"/>
              </a:rPr>
              <a:t>출판년도</a:t>
            </a:r>
            <a:r>
              <a:rPr lang="ko-KR" altLang="en-US" dirty="0">
                <a:latin typeface="+mn-ea"/>
              </a:rPr>
              <a:t> 추이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581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895D1-00FA-2B84-AFF4-A171A8F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C15BA28A-9053-E4E7-FF01-1FC22FC13CF7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22BA9A15-81AA-D9D5-13C1-26A2FA149CCB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86FA92-3133-FA69-8C98-FA7CE073351C}"/>
              </a:ext>
            </a:extLst>
          </p:cNvPr>
          <p:cNvSpPr txBox="1"/>
          <p:nvPr/>
        </p:nvSpPr>
        <p:spPr>
          <a:xfrm>
            <a:off x="453826" y="717412"/>
            <a:ext cx="10566400" cy="78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Elsevier </a:t>
            </a:r>
            <a:r>
              <a:rPr lang="ko-KR" altLang="en-US" sz="1600" dirty="0">
                <a:latin typeface="+mn-ea"/>
              </a:rPr>
              <a:t>출판사에서 키워드 기반 검색으로 플라스틱 열분해와 매우 관련된 논문 </a:t>
            </a:r>
            <a:r>
              <a:rPr lang="en-US" altLang="ko-KR" sz="1600" dirty="0">
                <a:latin typeface="+mn-ea"/>
              </a:rPr>
              <a:t>9707</a:t>
            </a:r>
            <a:r>
              <a:rPr lang="ko-KR" altLang="en-US" sz="1600" dirty="0">
                <a:latin typeface="+mn-ea"/>
              </a:rPr>
              <a:t>개를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수집 완료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이후 수집한 논문들의 저널별 통계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출판년도</a:t>
            </a:r>
            <a:r>
              <a:rPr lang="ko-KR" altLang="en-US" sz="1600" dirty="0">
                <a:latin typeface="+mn-ea"/>
              </a:rPr>
              <a:t> 추이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키워드 분석 등 수행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92EE17-BE8C-81B3-AFEA-28952010A82C}"/>
              </a:ext>
            </a:extLst>
          </p:cNvPr>
          <p:cNvGrpSpPr/>
          <p:nvPr/>
        </p:nvGrpSpPr>
        <p:grpSpPr>
          <a:xfrm>
            <a:off x="136326" y="1895636"/>
            <a:ext cx="11734496" cy="4150520"/>
            <a:chOff x="542726" y="1934356"/>
            <a:chExt cx="11122343" cy="3934000"/>
          </a:xfrm>
        </p:grpSpPr>
        <p:pic>
          <p:nvPicPr>
            <p:cNvPr id="14" name="그림 13" descr="텍스트, 스크린샷, 도표, 그래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8F96AA5-5262-337E-B01C-9DDEC3A08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26" y="1934356"/>
              <a:ext cx="4924970" cy="3934000"/>
            </a:xfrm>
            <a:prstGeom prst="rect">
              <a:avLst/>
            </a:prstGeom>
          </p:spPr>
        </p:pic>
        <p:pic>
          <p:nvPicPr>
            <p:cNvPr id="16" name="그림 15" descr="텍스트, 신문, 폰트, 타이포그래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74F31D4-211F-4656-CBD2-D9F1BAA3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926" y="1934357"/>
              <a:ext cx="5839143" cy="3933999"/>
            </a:xfrm>
            <a:prstGeom prst="rect">
              <a:avLst/>
            </a:prstGeom>
          </p:spPr>
        </p:pic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0650504-A585-0831-B4A3-432B7DD869A0}"/>
              </a:ext>
            </a:extLst>
          </p:cNvPr>
          <p:cNvSpPr/>
          <p:nvPr/>
        </p:nvSpPr>
        <p:spPr bwMode="auto">
          <a:xfrm rot="5400000" flipH="1">
            <a:off x="880263" y="6091573"/>
            <a:ext cx="264600" cy="301911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EE3A3-9057-C2FE-ABA9-2211473F8921}"/>
              </a:ext>
            </a:extLst>
          </p:cNvPr>
          <p:cNvSpPr txBox="1"/>
          <p:nvPr/>
        </p:nvSpPr>
        <p:spPr>
          <a:xfrm>
            <a:off x="1163519" y="6016754"/>
            <a:ext cx="5696126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수집한 플라스틱 열분해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추정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논문들의 키워드 통계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550BC6A-032D-2FBF-96B6-695991176472}"/>
              </a:ext>
            </a:extLst>
          </p:cNvPr>
          <p:cNvSpPr/>
          <p:nvPr/>
        </p:nvSpPr>
        <p:spPr bwMode="auto">
          <a:xfrm rot="5400000" flipH="1">
            <a:off x="5963699" y="6091573"/>
            <a:ext cx="264600" cy="301911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8805F-ED31-C431-4838-07668267644B}"/>
              </a:ext>
            </a:extLst>
          </p:cNvPr>
          <p:cNvSpPr txBox="1"/>
          <p:nvPr/>
        </p:nvSpPr>
        <p:spPr>
          <a:xfrm>
            <a:off x="6246955" y="6016754"/>
            <a:ext cx="5696126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수집한 플라스틱 열분해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추정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논문들의 </a:t>
            </a:r>
            <a:r>
              <a:rPr lang="ko-KR" altLang="en-US" sz="1600" dirty="0" err="1">
                <a:latin typeface="+mn-ea"/>
              </a:rPr>
              <a:t>워드클라우드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20A32-9A9A-1158-381E-7085C109021F}"/>
              </a:ext>
            </a:extLst>
          </p:cNvPr>
          <p:cNvSpPr txBox="1"/>
          <p:nvPr/>
        </p:nvSpPr>
        <p:spPr>
          <a:xfrm>
            <a:off x="7848600" y="1504615"/>
            <a:ext cx="4692849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highlight>
                  <a:srgbClr val="FFDC79"/>
                </a:highlight>
                <a:latin typeface="+mn-ea"/>
              </a:rPr>
              <a:t>Biomass..</a:t>
            </a:r>
            <a:r>
              <a:rPr lang="ko-KR" altLang="en-US" b="1" dirty="0">
                <a:highlight>
                  <a:srgbClr val="FFDC79"/>
                </a:highlight>
                <a:latin typeface="+mn-ea"/>
              </a:rPr>
              <a:t> 등 키워드가 </a:t>
            </a:r>
            <a:r>
              <a:rPr lang="ko-KR" altLang="en-US" b="1" dirty="0" err="1">
                <a:highlight>
                  <a:srgbClr val="FFDC79"/>
                </a:highlight>
                <a:latin typeface="+mn-ea"/>
              </a:rPr>
              <a:t>껴있는것</a:t>
            </a:r>
            <a:r>
              <a:rPr lang="ko-KR" altLang="en-US" b="1" dirty="0">
                <a:highlight>
                  <a:srgbClr val="FFDC79"/>
                </a:highlight>
                <a:latin typeface="+mn-ea"/>
              </a:rPr>
              <a:t> 확인</a:t>
            </a:r>
            <a:r>
              <a:rPr lang="en-US" altLang="ko-KR" b="1" dirty="0">
                <a:highlight>
                  <a:srgbClr val="FFDC79"/>
                </a:highlight>
                <a:latin typeface="+mn-ea"/>
              </a:rPr>
              <a:t>..</a:t>
            </a:r>
            <a:endParaRPr lang="ko-KR" altLang="en-US" b="1" dirty="0">
              <a:highlight>
                <a:srgbClr val="FFDC79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95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0F1-356C-46DF-4230-84160754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3765FE46-AEC9-24F5-9391-A7E2DE83A51C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3C5B6D91-1DA0-0E8A-3411-21A5D1E4BA0C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28D021-A8E6-D586-14A3-941CBA5D176B}"/>
              </a:ext>
            </a:extLst>
          </p:cNvPr>
          <p:cNvSpPr txBox="1"/>
          <p:nvPr/>
        </p:nvSpPr>
        <p:spPr>
          <a:xfrm>
            <a:off x="453825" y="801569"/>
            <a:ext cx="10684075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꼼꼼한 키워드 조합을 활용해 최대한 플라스틱 열분해 분야의 문헌을 수집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그러나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 엔진 기반 수집 방식의 한계로 인해 실제로는 플라스틱 열분해 </a:t>
            </a:r>
            <a:r>
              <a:rPr lang="ko-KR" altLang="en-US" sz="1400" dirty="0" err="1">
                <a:latin typeface="+mn-ea"/>
              </a:rPr>
              <a:t>랩스케일</a:t>
            </a:r>
            <a:r>
              <a:rPr lang="ko-KR" altLang="en-US" sz="1400" dirty="0">
                <a:latin typeface="+mn-ea"/>
              </a:rPr>
              <a:t> 실험과 무관한 논문이 상당수 포함될 가능성이 높음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 이러한 </a:t>
            </a:r>
            <a:r>
              <a:rPr lang="ko-KR" altLang="en-US" sz="1400" dirty="0" err="1">
                <a:latin typeface="+mn-ea"/>
              </a:rPr>
              <a:t>비관련</a:t>
            </a:r>
            <a:r>
              <a:rPr lang="ko-KR" altLang="en-US" sz="1400" dirty="0">
                <a:latin typeface="+mn-ea"/>
              </a:rPr>
              <a:t> 문헌을 걸러내는 정교한 검수 과정이 반드시 필요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그러나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만 건에 가까운 데이터를 사람이 직접 확인하는 방식은 과도하게 노동집약적이며 시간 소모가 막대함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이러한 문제를 해결하기 위해 정확도가 높은 자동화된 논문 분류 시스템 도입이 필요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55EB30-1EA1-E077-AED1-2C890E5287D3}"/>
              </a:ext>
            </a:extLst>
          </p:cNvPr>
          <p:cNvGrpSpPr/>
          <p:nvPr/>
        </p:nvGrpSpPr>
        <p:grpSpPr>
          <a:xfrm>
            <a:off x="881820" y="2999631"/>
            <a:ext cx="4285570" cy="3141619"/>
            <a:chOff x="881820" y="2885331"/>
            <a:chExt cx="4285570" cy="314161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4EB73C4C-8CC2-3B18-F422-22D09C089B82}"/>
                </a:ext>
              </a:extLst>
            </p:cNvPr>
            <p:cNvSpPr/>
            <p:nvPr/>
          </p:nvSpPr>
          <p:spPr bwMode="auto">
            <a:xfrm>
              <a:off x="881820" y="2885331"/>
              <a:ext cx="4285570" cy="2307155"/>
            </a:xfrm>
            <a:custGeom>
              <a:avLst/>
              <a:gdLst>
                <a:gd name="connsiteX0" fmla="*/ 2734666 w 4285570"/>
                <a:gd name="connsiteY0" fmla="*/ 86469 h 2307155"/>
                <a:gd name="connsiteX1" fmla="*/ 2671166 w 4285570"/>
                <a:gd name="connsiteY1" fmla="*/ 99169 h 2307155"/>
                <a:gd name="connsiteX2" fmla="*/ 1617066 w 4285570"/>
                <a:gd name="connsiteY2" fmla="*/ 416669 h 2307155"/>
                <a:gd name="connsiteX3" fmla="*/ 347066 w 4285570"/>
                <a:gd name="connsiteY3" fmla="*/ 429369 h 2307155"/>
                <a:gd name="connsiteX4" fmla="*/ 16866 w 4285570"/>
                <a:gd name="connsiteY4" fmla="*/ 1496169 h 2307155"/>
                <a:gd name="connsiteX5" fmla="*/ 740766 w 4285570"/>
                <a:gd name="connsiteY5" fmla="*/ 2283569 h 2307155"/>
                <a:gd name="connsiteX6" fmla="*/ 2696566 w 4285570"/>
                <a:gd name="connsiteY6" fmla="*/ 2105769 h 2307155"/>
                <a:gd name="connsiteX7" fmla="*/ 3572866 w 4285570"/>
                <a:gd name="connsiteY7" fmla="*/ 2156569 h 2307155"/>
                <a:gd name="connsiteX8" fmla="*/ 4284066 w 4285570"/>
                <a:gd name="connsiteY8" fmla="*/ 950069 h 2307155"/>
                <a:gd name="connsiteX9" fmla="*/ 3382366 w 4285570"/>
                <a:gd name="connsiteY9" fmla="*/ 61069 h 2307155"/>
                <a:gd name="connsiteX10" fmla="*/ 2734666 w 4285570"/>
                <a:gd name="connsiteY10" fmla="*/ 86469 h 230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5570" h="2307155">
                  <a:moveTo>
                    <a:pt x="2734666" y="86469"/>
                  </a:moveTo>
                  <a:cubicBezTo>
                    <a:pt x="2616133" y="92819"/>
                    <a:pt x="2671166" y="99169"/>
                    <a:pt x="2671166" y="99169"/>
                  </a:cubicBezTo>
                  <a:cubicBezTo>
                    <a:pt x="2484899" y="154202"/>
                    <a:pt x="2004416" y="361636"/>
                    <a:pt x="1617066" y="416669"/>
                  </a:cubicBezTo>
                  <a:cubicBezTo>
                    <a:pt x="1229716" y="471702"/>
                    <a:pt x="613766" y="249452"/>
                    <a:pt x="347066" y="429369"/>
                  </a:cubicBezTo>
                  <a:cubicBezTo>
                    <a:pt x="80366" y="609286"/>
                    <a:pt x="-48751" y="1187136"/>
                    <a:pt x="16866" y="1496169"/>
                  </a:cubicBezTo>
                  <a:cubicBezTo>
                    <a:pt x="82483" y="1805202"/>
                    <a:pt x="294149" y="2181969"/>
                    <a:pt x="740766" y="2283569"/>
                  </a:cubicBezTo>
                  <a:cubicBezTo>
                    <a:pt x="1187383" y="2385169"/>
                    <a:pt x="2224549" y="2126936"/>
                    <a:pt x="2696566" y="2105769"/>
                  </a:cubicBezTo>
                  <a:cubicBezTo>
                    <a:pt x="3168583" y="2084602"/>
                    <a:pt x="3308283" y="2349186"/>
                    <a:pt x="3572866" y="2156569"/>
                  </a:cubicBezTo>
                  <a:cubicBezTo>
                    <a:pt x="3837449" y="1963952"/>
                    <a:pt x="4315816" y="1299319"/>
                    <a:pt x="4284066" y="950069"/>
                  </a:cubicBezTo>
                  <a:cubicBezTo>
                    <a:pt x="4252316" y="600819"/>
                    <a:pt x="3644833" y="209236"/>
                    <a:pt x="3382366" y="61069"/>
                  </a:cubicBezTo>
                  <a:cubicBezTo>
                    <a:pt x="3119899" y="-87098"/>
                    <a:pt x="2853199" y="80119"/>
                    <a:pt x="2734666" y="8646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A7CC07BA-5810-351E-1E5D-FAA1FA2EC931}"/>
                </a:ext>
              </a:extLst>
            </p:cNvPr>
            <p:cNvSpPr/>
            <p:nvPr/>
          </p:nvSpPr>
          <p:spPr bwMode="auto">
            <a:xfrm rot="9598129">
              <a:off x="2720341" y="3298638"/>
              <a:ext cx="1678452" cy="1480539"/>
            </a:xfrm>
            <a:custGeom>
              <a:avLst/>
              <a:gdLst>
                <a:gd name="connsiteX0" fmla="*/ 2734666 w 4285570"/>
                <a:gd name="connsiteY0" fmla="*/ 86469 h 2307155"/>
                <a:gd name="connsiteX1" fmla="*/ 2671166 w 4285570"/>
                <a:gd name="connsiteY1" fmla="*/ 99169 h 2307155"/>
                <a:gd name="connsiteX2" fmla="*/ 1617066 w 4285570"/>
                <a:gd name="connsiteY2" fmla="*/ 416669 h 2307155"/>
                <a:gd name="connsiteX3" fmla="*/ 347066 w 4285570"/>
                <a:gd name="connsiteY3" fmla="*/ 429369 h 2307155"/>
                <a:gd name="connsiteX4" fmla="*/ 16866 w 4285570"/>
                <a:gd name="connsiteY4" fmla="*/ 1496169 h 2307155"/>
                <a:gd name="connsiteX5" fmla="*/ 740766 w 4285570"/>
                <a:gd name="connsiteY5" fmla="*/ 2283569 h 2307155"/>
                <a:gd name="connsiteX6" fmla="*/ 2696566 w 4285570"/>
                <a:gd name="connsiteY6" fmla="*/ 2105769 h 2307155"/>
                <a:gd name="connsiteX7" fmla="*/ 3572866 w 4285570"/>
                <a:gd name="connsiteY7" fmla="*/ 2156569 h 2307155"/>
                <a:gd name="connsiteX8" fmla="*/ 4284066 w 4285570"/>
                <a:gd name="connsiteY8" fmla="*/ 950069 h 2307155"/>
                <a:gd name="connsiteX9" fmla="*/ 3382366 w 4285570"/>
                <a:gd name="connsiteY9" fmla="*/ 61069 h 2307155"/>
                <a:gd name="connsiteX10" fmla="*/ 2734666 w 4285570"/>
                <a:gd name="connsiteY10" fmla="*/ 86469 h 230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5570" h="2307155">
                  <a:moveTo>
                    <a:pt x="2734666" y="86469"/>
                  </a:moveTo>
                  <a:cubicBezTo>
                    <a:pt x="2616133" y="92819"/>
                    <a:pt x="2671166" y="99169"/>
                    <a:pt x="2671166" y="99169"/>
                  </a:cubicBezTo>
                  <a:cubicBezTo>
                    <a:pt x="2484899" y="154202"/>
                    <a:pt x="2004416" y="361636"/>
                    <a:pt x="1617066" y="416669"/>
                  </a:cubicBezTo>
                  <a:cubicBezTo>
                    <a:pt x="1229716" y="471702"/>
                    <a:pt x="613766" y="249452"/>
                    <a:pt x="347066" y="429369"/>
                  </a:cubicBezTo>
                  <a:cubicBezTo>
                    <a:pt x="80366" y="609286"/>
                    <a:pt x="-48751" y="1187136"/>
                    <a:pt x="16866" y="1496169"/>
                  </a:cubicBezTo>
                  <a:cubicBezTo>
                    <a:pt x="82483" y="1805202"/>
                    <a:pt x="294149" y="2181969"/>
                    <a:pt x="740766" y="2283569"/>
                  </a:cubicBezTo>
                  <a:cubicBezTo>
                    <a:pt x="1187383" y="2385169"/>
                    <a:pt x="2224549" y="2126936"/>
                    <a:pt x="2696566" y="2105769"/>
                  </a:cubicBezTo>
                  <a:cubicBezTo>
                    <a:pt x="3168583" y="2084602"/>
                    <a:pt x="3308283" y="2349186"/>
                    <a:pt x="3572866" y="2156569"/>
                  </a:cubicBezTo>
                  <a:cubicBezTo>
                    <a:pt x="3837449" y="1963952"/>
                    <a:pt x="4315816" y="1299319"/>
                    <a:pt x="4284066" y="950069"/>
                  </a:cubicBezTo>
                  <a:cubicBezTo>
                    <a:pt x="4252316" y="600819"/>
                    <a:pt x="3644833" y="209236"/>
                    <a:pt x="3382366" y="61069"/>
                  </a:cubicBezTo>
                  <a:cubicBezTo>
                    <a:pt x="3119899" y="-87098"/>
                    <a:pt x="2853199" y="80119"/>
                    <a:pt x="2734666" y="86469"/>
                  </a:cubicBez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315CC75-794F-9365-8592-09624D6B64C1}"/>
                </a:ext>
              </a:extLst>
            </p:cNvPr>
            <p:cNvGrpSpPr/>
            <p:nvPr/>
          </p:nvGrpSpPr>
          <p:grpSpPr>
            <a:xfrm>
              <a:off x="996750" y="5272640"/>
              <a:ext cx="3775274" cy="754310"/>
              <a:chOff x="453825" y="5272640"/>
              <a:chExt cx="3775274" cy="754310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B934A8E-10F4-9B11-133B-728F435CA336}"/>
                  </a:ext>
                </a:extLst>
              </p:cNvPr>
              <p:cNvSpPr/>
              <p:nvPr/>
            </p:nvSpPr>
            <p:spPr bwMode="auto">
              <a:xfrm>
                <a:off x="453825" y="5337810"/>
                <a:ext cx="311985" cy="311985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C63069-8144-1DA1-8190-DC4D22EC27E8}"/>
                  </a:ext>
                </a:extLst>
              </p:cNvPr>
              <p:cNvSpPr txBox="1"/>
              <p:nvPr/>
            </p:nvSpPr>
            <p:spPr>
              <a:xfrm>
                <a:off x="733425" y="5272640"/>
                <a:ext cx="2438400" cy="377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ko-KR" altLang="en-US" sz="1400" dirty="0">
                    <a:latin typeface="+mn-ea"/>
                    <a:ea typeface="+mn-ea"/>
                  </a:rPr>
                  <a:t>수집된 논문 </a:t>
                </a:r>
                <a:r>
                  <a:rPr lang="en-US" altLang="ko-KR" sz="1400" dirty="0">
                    <a:latin typeface="+mn-ea"/>
                    <a:ea typeface="+mn-ea"/>
                  </a:rPr>
                  <a:t>9703</a:t>
                </a:r>
                <a:r>
                  <a:rPr lang="ko-KR" altLang="en-US" sz="1400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011B8DE-E430-4AF9-C5D3-7AA6A29FEC55}"/>
                  </a:ext>
                </a:extLst>
              </p:cNvPr>
              <p:cNvSpPr/>
              <p:nvPr/>
            </p:nvSpPr>
            <p:spPr bwMode="auto">
              <a:xfrm>
                <a:off x="453825" y="5714965"/>
                <a:ext cx="311985" cy="311985"/>
              </a:xfrm>
              <a:prstGeom prst="roundRect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2ACB59-A537-EA85-4140-110B10200962}"/>
                  </a:ext>
                </a:extLst>
              </p:cNvPr>
              <p:cNvSpPr txBox="1"/>
              <p:nvPr/>
            </p:nvSpPr>
            <p:spPr>
              <a:xfrm>
                <a:off x="733424" y="5649795"/>
                <a:ext cx="3495675" cy="377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ko-KR" altLang="en-US" sz="1400" dirty="0">
                    <a:latin typeface="+mn-ea"/>
                    <a:ea typeface="+mn-ea"/>
                  </a:rPr>
                  <a:t>진짜 플라스틱 열분해 </a:t>
                </a:r>
                <a:r>
                  <a:rPr lang="ko-KR" altLang="en-US" sz="1400" dirty="0" err="1">
                    <a:latin typeface="+mn-ea"/>
                    <a:ea typeface="+mn-ea"/>
                  </a:rPr>
                  <a:t>랩스케일</a:t>
                </a:r>
                <a:r>
                  <a:rPr lang="ko-KR" altLang="en-US" sz="1400" dirty="0">
                    <a:latin typeface="+mn-ea"/>
                    <a:ea typeface="+mn-ea"/>
                  </a:rPr>
                  <a:t> 실험 논문</a:t>
                </a:r>
              </a:p>
            </p:txBody>
          </p:sp>
        </p:grpSp>
      </p:grp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082D8619-CD5C-80F8-712E-901FCC19D375}"/>
              </a:ext>
            </a:extLst>
          </p:cNvPr>
          <p:cNvSpPr/>
          <p:nvPr/>
        </p:nvSpPr>
        <p:spPr bwMode="auto">
          <a:xfrm rot="5400000">
            <a:off x="5922671" y="2695843"/>
            <a:ext cx="301517" cy="246258"/>
          </a:xfrm>
          <a:prstGeom prst="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25634-4144-36C7-54D3-5E3031784302}"/>
              </a:ext>
            </a:extLst>
          </p:cNvPr>
          <p:cNvSpPr txBox="1"/>
          <p:nvPr/>
        </p:nvSpPr>
        <p:spPr>
          <a:xfrm>
            <a:off x="6294120" y="2545405"/>
            <a:ext cx="438912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latin typeface="+mn-ea"/>
                <a:ea typeface="+mn-ea"/>
              </a:rPr>
              <a:t>사람이 일일이 검수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F3A1B6-FC90-9897-FCB4-EA28F0067325}"/>
              </a:ext>
            </a:extLst>
          </p:cNvPr>
          <p:cNvSpPr txBox="1"/>
          <p:nvPr/>
        </p:nvSpPr>
        <p:spPr>
          <a:xfrm>
            <a:off x="6294120" y="2943335"/>
            <a:ext cx="438912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노동</a:t>
            </a:r>
            <a:r>
              <a:rPr lang="en-US" altLang="ko-KR" sz="1600" dirty="0">
                <a:latin typeface="+mn-ea"/>
                <a:ea typeface="+mn-ea"/>
              </a:rPr>
              <a:t>/</a:t>
            </a:r>
            <a:r>
              <a:rPr lang="ko-KR" altLang="en-US" sz="1600" dirty="0">
                <a:latin typeface="+mn-ea"/>
                <a:ea typeface="+mn-ea"/>
              </a:rPr>
              <a:t>시간 소모 막대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EEEE6654-96DD-E5EB-CD74-F30A0122B4A2}"/>
              </a:ext>
            </a:extLst>
          </p:cNvPr>
          <p:cNvSpPr/>
          <p:nvPr/>
        </p:nvSpPr>
        <p:spPr bwMode="auto">
          <a:xfrm rot="5400000">
            <a:off x="5922671" y="3477279"/>
            <a:ext cx="301517" cy="24625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0CA72B-ACE8-3B39-F269-0FA57AD0AEF3}"/>
              </a:ext>
            </a:extLst>
          </p:cNvPr>
          <p:cNvSpPr txBox="1"/>
          <p:nvPr/>
        </p:nvSpPr>
        <p:spPr>
          <a:xfrm>
            <a:off x="6294120" y="3326841"/>
            <a:ext cx="598932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LLM </a:t>
            </a:r>
            <a:r>
              <a:rPr lang="ko-KR" altLang="en-US" sz="1600" b="1" dirty="0">
                <a:latin typeface="+mn-ea"/>
                <a:ea typeface="+mn-ea"/>
              </a:rPr>
              <a:t>모델을 활용한 폐플라스틱 열분해 논문 분류 시스템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9DF3E-6371-AB16-B9A7-8BE1783ED9CE}"/>
              </a:ext>
            </a:extLst>
          </p:cNvPr>
          <p:cNvSpPr txBox="1"/>
          <p:nvPr/>
        </p:nvSpPr>
        <p:spPr>
          <a:xfrm>
            <a:off x="6294120" y="3735336"/>
            <a:ext cx="438912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매우 효율적 </a:t>
            </a:r>
            <a:r>
              <a:rPr lang="en-US" altLang="ko-KR" sz="1600" dirty="0">
                <a:latin typeface="+mn-ea"/>
                <a:ea typeface="+mn-ea"/>
              </a:rPr>
              <a:t>/ </a:t>
            </a:r>
            <a:r>
              <a:rPr lang="ko-KR" altLang="en-US" sz="1600" dirty="0">
                <a:latin typeface="+mn-ea"/>
                <a:ea typeface="+mn-ea"/>
              </a:rPr>
              <a:t>정확</a:t>
            </a:r>
          </a:p>
        </p:txBody>
      </p:sp>
      <p:pic>
        <p:nvPicPr>
          <p:cNvPr id="8194" name="Picture 2" descr="알리바바 AI LLM Qwen3 설명 사용법 설치 방법, 한국어 설정">
            <a:extLst>
              <a:ext uri="{FF2B5EF4-FFF2-40B4-BE49-F238E27FC236}">
                <a16:creationId xmlns:a16="http://schemas.microsoft.com/office/drawing/2014/main" id="{3D0D5FDB-E22C-86A5-0A26-06793865A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973" y="3841124"/>
            <a:ext cx="2844927" cy="10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68A27E-FE75-9849-0EDD-4FA805412635}"/>
              </a:ext>
            </a:extLst>
          </p:cNvPr>
          <p:cNvSpPr txBox="1"/>
          <p:nvPr/>
        </p:nvSpPr>
        <p:spPr>
          <a:xfrm>
            <a:off x="5795862" y="4228263"/>
            <a:ext cx="598932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QWEN3 LLM </a:t>
            </a:r>
            <a:r>
              <a:rPr lang="ko-KR" altLang="en-US" sz="1600" b="1" dirty="0">
                <a:latin typeface="+mn-ea"/>
                <a:ea typeface="+mn-ea"/>
              </a:rPr>
              <a:t>모델을 활용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064A64-4729-DAD0-F5C4-994A3B53F069}"/>
              </a:ext>
            </a:extLst>
          </p:cNvPr>
          <p:cNvSpPr txBox="1"/>
          <p:nvPr/>
        </p:nvSpPr>
        <p:spPr>
          <a:xfrm>
            <a:off x="5795862" y="4771790"/>
            <a:ext cx="5853213" cy="10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ko-KR" sz="1200" dirty="0"/>
              <a:t>Qwen3</a:t>
            </a:r>
            <a:r>
              <a:rPr lang="ko-KR" altLang="en-US" sz="1200" dirty="0"/>
              <a:t>는 대규모 과학</a:t>
            </a:r>
            <a:r>
              <a:rPr lang="en-US" altLang="ko-KR" sz="1200" dirty="0"/>
              <a:t>/</a:t>
            </a:r>
            <a:r>
              <a:rPr lang="ko-KR" altLang="en-US" sz="1200" dirty="0"/>
              <a:t>기술 문맥에 강점을 가진 차세대 언어모델</a:t>
            </a:r>
            <a:endParaRPr lang="en-US" altLang="ko-KR" sz="1200" dirty="0"/>
          </a:p>
          <a:p>
            <a:pPr>
              <a:lnSpc>
                <a:spcPct val="130000"/>
              </a:lnSpc>
              <a:buNone/>
            </a:pPr>
            <a:r>
              <a:rPr lang="ko-KR" altLang="en-US" sz="1200" dirty="0"/>
              <a:t>복잡한 실험 서술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재료명</a:t>
            </a:r>
            <a:r>
              <a:rPr lang="en-US" altLang="ko-KR" sz="1200" dirty="0"/>
              <a:t>/</a:t>
            </a:r>
            <a:r>
              <a:rPr lang="ko-KR" altLang="en-US" sz="1200" dirty="0"/>
              <a:t>공정 조건을 높은 정확도로 이해</a:t>
            </a:r>
            <a:r>
              <a:rPr lang="en-US" altLang="ko-KR" sz="1200" dirty="0"/>
              <a:t>. </a:t>
            </a:r>
          </a:p>
          <a:p>
            <a:pPr>
              <a:lnSpc>
                <a:spcPct val="130000"/>
              </a:lnSpc>
              <a:buNone/>
            </a:pPr>
            <a:r>
              <a:rPr lang="ko-KR" altLang="en-US" sz="1200" dirty="0"/>
              <a:t>방대한 멀티도메인 코퍼스와 강화학습 기반 최적화를 통해 전문 분야 문헌 분류</a:t>
            </a:r>
            <a:r>
              <a:rPr lang="en-US" altLang="ko-KR" sz="1200" dirty="0"/>
              <a:t>/</a:t>
            </a:r>
            <a:r>
              <a:rPr lang="ko-KR" altLang="en-US" sz="1200" dirty="0"/>
              <a:t>요약</a:t>
            </a:r>
            <a:r>
              <a:rPr lang="en-US" altLang="ko-KR" sz="1200" dirty="0"/>
              <a:t>/</a:t>
            </a:r>
            <a:r>
              <a:rPr lang="ko-KR" altLang="en-US" sz="1200" dirty="0"/>
              <a:t>정보 추출에 특화된 성능을 발휘</a:t>
            </a:r>
            <a:r>
              <a:rPr lang="en-US" altLang="ko-KR" sz="1200" dirty="0"/>
              <a:t>. 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0979EB7-B816-BF09-FED2-B5C10883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959" y="5985257"/>
            <a:ext cx="6140223" cy="4976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B05D631-FD84-9383-995A-A25ABF1BFB6E}"/>
              </a:ext>
            </a:extLst>
          </p:cNvPr>
          <p:cNvSpPr txBox="1"/>
          <p:nvPr/>
        </p:nvSpPr>
        <p:spPr>
          <a:xfrm>
            <a:off x="8722468" y="5567386"/>
            <a:ext cx="433177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highlight>
                  <a:srgbClr val="00FF00"/>
                </a:highlight>
                <a:latin typeface="+mn-ea"/>
                <a:ea typeface="+mn-ea"/>
              </a:rPr>
              <a:t>300</a:t>
            </a:r>
            <a:r>
              <a:rPr lang="ko-KR" altLang="en-US" sz="1600" b="1" dirty="0">
                <a:highlight>
                  <a:srgbClr val="00FF00"/>
                </a:highlight>
                <a:latin typeface="+mn-ea"/>
                <a:ea typeface="+mn-ea"/>
              </a:rPr>
              <a:t>억 파라미터로 학습된 </a:t>
            </a:r>
            <a:r>
              <a:rPr lang="en-US" altLang="ko-KR" sz="1600" b="1" dirty="0">
                <a:highlight>
                  <a:srgbClr val="00FF00"/>
                </a:highlight>
                <a:latin typeface="+mn-ea"/>
                <a:ea typeface="+mn-ea"/>
              </a:rPr>
              <a:t>LLM</a:t>
            </a:r>
            <a:endParaRPr lang="ko-KR" altLang="en-US" sz="1600" b="1" dirty="0">
              <a:highlight>
                <a:srgbClr val="00FF00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042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3C3DE-13FA-782B-1695-FDB0DBAA2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B31DF129-53C7-54BA-700B-F5818003D5B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667AD3B-5A23-7E6F-C918-FFF4E644C8BD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7B35D6-5632-4DE2-6E85-CFE69AF9F690}"/>
              </a:ext>
            </a:extLst>
          </p:cNvPr>
          <p:cNvGrpSpPr/>
          <p:nvPr/>
        </p:nvGrpSpPr>
        <p:grpSpPr>
          <a:xfrm>
            <a:off x="295629" y="2331095"/>
            <a:ext cx="12013057" cy="2367230"/>
            <a:chOff x="178943" y="1085225"/>
            <a:chExt cx="12013057" cy="2367230"/>
          </a:xfrm>
        </p:grpSpPr>
        <p:pic>
          <p:nvPicPr>
            <p:cNvPr id="8194" name="Picture 2" descr="알리바바 AI LLM Qwen3 설명 사용법 설치 방법, 한국어 설정">
              <a:extLst>
                <a:ext uri="{FF2B5EF4-FFF2-40B4-BE49-F238E27FC236}">
                  <a16:creationId xmlns:a16="http://schemas.microsoft.com/office/drawing/2014/main" id="{5821A577-01E2-F16E-C596-E64E7A656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223" y="2190149"/>
              <a:ext cx="2844927" cy="103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3C8F3F3-7EAF-B561-4079-D7C79FAAEA4C}"/>
                </a:ext>
              </a:extLst>
            </p:cNvPr>
            <p:cNvGrpSpPr/>
            <p:nvPr/>
          </p:nvGrpSpPr>
          <p:grpSpPr>
            <a:xfrm>
              <a:off x="178943" y="1974321"/>
              <a:ext cx="3151738" cy="1478134"/>
              <a:chOff x="178943" y="1145836"/>
              <a:chExt cx="3151738" cy="1478134"/>
            </a:xfrm>
          </p:grpSpPr>
          <p:pic>
            <p:nvPicPr>
              <p:cNvPr id="12290" name="Picture 2" descr="서류 - 무료 상호 작용개 아이콘">
                <a:extLst>
                  <a:ext uri="{FF2B5EF4-FFF2-40B4-BE49-F238E27FC236}">
                    <a16:creationId xmlns:a16="http://schemas.microsoft.com/office/drawing/2014/main" id="{97C6E125-3200-AF53-1388-2F515BE58F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496" y="1145836"/>
                <a:ext cx="1007068" cy="1007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A9AAD7-BF2F-DA9E-8CEC-00E630D0CF85}"/>
                  </a:ext>
                </a:extLst>
              </p:cNvPr>
              <p:cNvSpPr txBox="1"/>
              <p:nvPr/>
            </p:nvSpPr>
            <p:spPr>
              <a:xfrm>
                <a:off x="2037547" y="1145836"/>
                <a:ext cx="1293134" cy="1289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highlight>
                      <a:srgbClr val="00FF00"/>
                    </a:highlight>
                    <a:latin typeface="+mn-ea"/>
                    <a:ea typeface="+mn-ea"/>
                  </a:rPr>
                  <a:t>title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+mn-ea"/>
                  </a:rPr>
                  <a:t>+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highlight>
                      <a:srgbClr val="00FF00"/>
                    </a:highlight>
                    <a:latin typeface="+mn-ea"/>
                    <a:ea typeface="+mn-ea"/>
                  </a:rPr>
                  <a:t>abstract</a:t>
                </a:r>
                <a:endParaRPr lang="ko-KR" altLang="en-US" dirty="0">
                  <a:highlight>
                    <a:srgbClr val="00FF00"/>
                  </a:highlight>
                  <a:latin typeface="+mn-ea"/>
                  <a:ea typeface="+mn-ea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F55656-9BE1-DA0C-E685-301723D5DEF0}"/>
                  </a:ext>
                </a:extLst>
              </p:cNvPr>
              <p:cNvSpPr txBox="1"/>
              <p:nvPr/>
            </p:nvSpPr>
            <p:spPr>
              <a:xfrm>
                <a:off x="178943" y="2165447"/>
                <a:ext cx="19888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9703</a:t>
                </a:r>
                <a:r>
                  <a:rPr lang="ko-KR" altLang="en-US" b="1" dirty="0">
                    <a:latin typeface="+mn-ea"/>
                    <a:ea typeface="+mn-ea"/>
                  </a:rPr>
                  <a:t>개 논문</a:t>
                </a:r>
              </a:p>
            </p:txBody>
          </p: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9A53BC5-BCB4-5C57-64E9-AE8E4196467F}"/>
                </a:ext>
              </a:extLst>
            </p:cNvPr>
            <p:cNvSpPr/>
            <p:nvPr/>
          </p:nvSpPr>
          <p:spPr bwMode="auto">
            <a:xfrm>
              <a:off x="4379291" y="1085225"/>
              <a:ext cx="2358789" cy="410634"/>
            </a:xfrm>
            <a:prstGeom prst="round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Prompt</a:t>
              </a: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92892D7D-08BC-78E9-E4C6-52E172647AE0}"/>
                </a:ext>
              </a:extLst>
            </p:cNvPr>
            <p:cNvSpPr/>
            <p:nvPr/>
          </p:nvSpPr>
          <p:spPr bwMode="auto">
            <a:xfrm>
              <a:off x="3512457" y="2477855"/>
              <a:ext cx="508000" cy="503534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5" name="화살표: 아래쪽 34">
              <a:extLst>
                <a:ext uri="{FF2B5EF4-FFF2-40B4-BE49-F238E27FC236}">
                  <a16:creationId xmlns:a16="http://schemas.microsoft.com/office/drawing/2014/main" id="{20959362-5476-FC19-B8D8-00BC897356B1}"/>
                </a:ext>
              </a:extLst>
            </p:cNvPr>
            <p:cNvSpPr/>
            <p:nvPr/>
          </p:nvSpPr>
          <p:spPr bwMode="auto">
            <a:xfrm>
              <a:off x="5312094" y="1683657"/>
              <a:ext cx="493181" cy="506492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7F6ABD7C-B9F1-7308-35C4-DDDAC8FD155B}"/>
                </a:ext>
              </a:extLst>
            </p:cNvPr>
            <p:cNvSpPr/>
            <p:nvPr/>
          </p:nvSpPr>
          <p:spPr bwMode="auto">
            <a:xfrm>
              <a:off x="6785510" y="2477855"/>
              <a:ext cx="508000" cy="50353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913C37-DC12-34B4-74DE-037A2380B30F}"/>
                </a:ext>
              </a:extLst>
            </p:cNvPr>
            <p:cNvSpPr txBox="1"/>
            <p:nvPr/>
          </p:nvSpPr>
          <p:spPr>
            <a:xfrm>
              <a:off x="7363581" y="2240356"/>
              <a:ext cx="4828419" cy="1023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b="1" dirty="0">
                  <a:latin typeface="+mn-ea"/>
                  <a:ea typeface="+mn-ea"/>
                </a:rPr>
                <a:t>플라스틱 열분해 </a:t>
              </a:r>
              <a:r>
                <a:rPr lang="ko-KR" altLang="en-US" sz="1400" b="1" dirty="0" err="1">
                  <a:latin typeface="+mn-ea"/>
                  <a:ea typeface="+mn-ea"/>
                </a:rPr>
                <a:t>랩스케일</a:t>
              </a:r>
              <a:r>
                <a:rPr lang="ko-KR" altLang="en-US" sz="1400" b="1" dirty="0">
                  <a:latin typeface="+mn-ea"/>
                  <a:ea typeface="+mn-ea"/>
                </a:rPr>
                <a:t> 실험을 다룬 논문이 </a:t>
              </a:r>
              <a:r>
                <a:rPr lang="ko-KR" altLang="en-US" sz="1400" b="1" dirty="0">
                  <a:latin typeface="+mn-ea"/>
                </a:rPr>
                <a:t>맞다</a:t>
              </a:r>
              <a:r>
                <a:rPr lang="en-US" altLang="ko-KR" sz="1400" b="1" dirty="0">
                  <a:latin typeface="+mn-ea"/>
                </a:rPr>
                <a:t>?</a:t>
              </a:r>
              <a:br>
                <a:rPr lang="en-US" altLang="ko-KR" sz="1400" b="1" dirty="0">
                  <a:latin typeface="+mn-ea"/>
                </a:rPr>
              </a:br>
              <a:r>
                <a:rPr lang="en-US" altLang="ko-KR" sz="1400" b="1" dirty="0">
                  <a:highlight>
                    <a:srgbClr val="FFFF00"/>
                  </a:highlight>
                  <a:latin typeface="+mn-ea"/>
                  <a:ea typeface="+mn-ea"/>
                </a:rPr>
                <a:t>YES or No</a:t>
              </a:r>
            </a:p>
            <a:p>
              <a:pPr marL="342900" indent="-342900" algn="l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b="1" dirty="0">
                  <a:latin typeface="+mn-ea"/>
                  <a:ea typeface="+mn-ea"/>
                </a:rPr>
                <a:t>그 이유 </a:t>
              </a:r>
              <a:r>
                <a:rPr lang="en-US" altLang="ko-KR" sz="1400" b="1" dirty="0">
                  <a:latin typeface="+mn-ea"/>
                  <a:ea typeface="+mn-ea"/>
                </a:rPr>
                <a:t>(reason)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0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F3D0F-DC48-F0E0-C625-687015C59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A91C42C4-B3F7-D044-A6C4-2FC1347C4C54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5B05272-C360-4E2C-7BE9-14AFC0F9F423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DDE393-F487-04D8-54E7-A7ACF9673D85}"/>
              </a:ext>
            </a:extLst>
          </p:cNvPr>
          <p:cNvGrpSpPr/>
          <p:nvPr/>
        </p:nvGrpSpPr>
        <p:grpSpPr>
          <a:xfrm>
            <a:off x="136702" y="1532947"/>
            <a:ext cx="11918594" cy="3994186"/>
            <a:chOff x="295629" y="1530591"/>
            <a:chExt cx="11449138" cy="348805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6DF0D2-5396-5DD6-EC89-27601539E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65" t="4185" r="4324" b="41650"/>
            <a:stretch>
              <a:fillRect/>
            </a:stretch>
          </p:blipFill>
          <p:spPr>
            <a:xfrm>
              <a:off x="295629" y="1530591"/>
              <a:ext cx="5674797" cy="34880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F879C5-E478-EB66-C497-24AF199C0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64" t="58350" r="3382"/>
            <a:stretch>
              <a:fillRect/>
            </a:stretch>
          </p:blipFill>
          <p:spPr>
            <a:xfrm>
              <a:off x="6036430" y="1530591"/>
              <a:ext cx="5708337" cy="268215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EAFF9D-B6A2-6D4D-7968-74D45F8DD870}"/>
              </a:ext>
            </a:extLst>
          </p:cNvPr>
          <p:cNvSpPr txBox="1"/>
          <p:nvPr/>
        </p:nvSpPr>
        <p:spPr>
          <a:xfrm>
            <a:off x="295629" y="919947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Prompt </a:t>
            </a:r>
            <a:r>
              <a:rPr lang="ko-KR" altLang="en-US" b="1" dirty="0"/>
              <a:t>상세 </a:t>
            </a:r>
            <a:r>
              <a:rPr lang="en-US" altLang="ko-KR" b="1" dirty="0"/>
              <a:t>(</a:t>
            </a:r>
            <a:r>
              <a:rPr lang="ko-KR" altLang="en-US" b="1" dirty="0"/>
              <a:t>매우 자세한 </a:t>
            </a:r>
            <a:r>
              <a:rPr lang="en-US" altLang="ko-KR" b="1" dirty="0"/>
              <a:t>Instruction)</a:t>
            </a:r>
          </a:p>
        </p:txBody>
      </p:sp>
    </p:spTree>
    <p:extLst>
      <p:ext uri="{BB962C8B-B14F-4D97-AF65-F5344CB8AC3E}">
        <p14:creationId xmlns:p14="http://schemas.microsoft.com/office/powerpoint/2010/main" val="12586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4CF5A-BBBC-9916-9D12-A53DE4F48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E33AECEC-0727-5854-DCCB-A0B88087CE9B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7C62294A-633C-30F9-DD33-E85DEC1D4DD3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88EEF-E920-8D7C-A934-136FF07D442F}"/>
              </a:ext>
            </a:extLst>
          </p:cNvPr>
          <p:cNvSpPr txBox="1"/>
          <p:nvPr/>
        </p:nvSpPr>
        <p:spPr>
          <a:xfrm>
            <a:off x="295629" y="801569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Title + Abstract </a:t>
            </a:r>
            <a:r>
              <a:rPr lang="ko-KR" altLang="en-US" b="1" dirty="0"/>
              <a:t>인풋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5785E5-C4A1-B0EC-18A8-C2B371BA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92"/>
          <a:stretch>
            <a:fillRect/>
          </a:stretch>
        </p:blipFill>
        <p:spPr>
          <a:xfrm>
            <a:off x="588645" y="1170901"/>
            <a:ext cx="11014710" cy="342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FEFA9-8874-B036-36B0-F478B2F1C32E}"/>
              </a:ext>
            </a:extLst>
          </p:cNvPr>
          <p:cNvSpPr txBox="1"/>
          <p:nvPr/>
        </p:nvSpPr>
        <p:spPr>
          <a:xfrm>
            <a:off x="295629" y="4826976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예측 아웃풋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5EC787-D65B-574F-627F-006263FF77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524"/>
          <a:stretch>
            <a:fillRect/>
          </a:stretch>
        </p:blipFill>
        <p:spPr>
          <a:xfrm>
            <a:off x="588645" y="5251713"/>
            <a:ext cx="11014710" cy="103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1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3996F-854D-4955-20D5-6D3B01B7B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A5C72E3C-8E4F-1F00-57AD-6CE9AF83DAD9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B16876F-B275-CC05-89B8-5722A489BBA4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18CFDF-2C30-F909-8BBF-6754F98F12F9}"/>
              </a:ext>
            </a:extLst>
          </p:cNvPr>
          <p:cNvSpPr txBox="1"/>
          <p:nvPr/>
        </p:nvSpPr>
        <p:spPr>
          <a:xfrm>
            <a:off x="295629" y="801569"/>
            <a:ext cx="960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9707</a:t>
            </a:r>
            <a:r>
              <a:rPr lang="ko-KR" altLang="en-US" b="1" dirty="0"/>
              <a:t>개 논문 데이터 플라스틱 열분해 </a:t>
            </a:r>
            <a:r>
              <a:rPr lang="ko-KR" altLang="en-US" b="1" dirty="0" err="1"/>
              <a:t>랩스케일</a:t>
            </a:r>
            <a:r>
              <a:rPr lang="ko-KR" altLang="en-US" b="1" dirty="0"/>
              <a:t> 실험 </a:t>
            </a:r>
            <a:r>
              <a:rPr lang="en-US" altLang="ko-KR" b="1" dirty="0"/>
              <a:t>Paper</a:t>
            </a:r>
            <a:r>
              <a:rPr lang="ko-KR" altLang="en-US" b="1" dirty="0"/>
              <a:t>여부 추론 결과</a:t>
            </a:r>
            <a:endParaRPr lang="en-US" altLang="ko-KR" b="1" dirty="0"/>
          </a:p>
        </p:txBody>
      </p:sp>
      <p:pic>
        <p:nvPicPr>
          <p:cNvPr id="14" name="그림 1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5F4BCC-6135-A8EA-5024-7167BEF91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61" y="1581304"/>
            <a:ext cx="6351540" cy="447512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0A97C7-CC56-0FCD-C527-EC0E8EC5B964}"/>
              </a:ext>
            </a:extLst>
          </p:cNvPr>
          <p:cNvGrpSpPr/>
          <p:nvPr/>
        </p:nvGrpSpPr>
        <p:grpSpPr>
          <a:xfrm>
            <a:off x="365281" y="1939404"/>
            <a:ext cx="8780965" cy="3017281"/>
            <a:chOff x="557538" y="2544251"/>
            <a:chExt cx="11076924" cy="3806212"/>
          </a:xfrm>
        </p:grpSpPr>
        <p:pic>
          <p:nvPicPr>
            <p:cNvPr id="10" name="그림 9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532D407-81A3-086B-0AE3-078E38409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39" y="2544251"/>
              <a:ext cx="6618654" cy="17002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0AA007-C78F-BAB7-50EA-FDE3D1B73939}"/>
                </a:ext>
              </a:extLst>
            </p:cNvPr>
            <p:cNvSpPr txBox="1"/>
            <p:nvPr/>
          </p:nvSpPr>
          <p:spPr>
            <a:xfrm>
              <a:off x="557539" y="4680983"/>
              <a:ext cx="6509385" cy="1669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약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시간 소요</a:t>
              </a:r>
              <a:br>
                <a:rPr lang="en-US" altLang="ko-KR" sz="1600" dirty="0"/>
              </a:b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전체 </a:t>
              </a:r>
              <a:r>
                <a:rPr lang="en-US" altLang="ko-KR" sz="1600" dirty="0"/>
                <a:t>9707</a:t>
              </a:r>
              <a:r>
                <a:rPr lang="ko-KR" altLang="en-US" sz="1600" dirty="0"/>
                <a:t>개 중 </a:t>
              </a:r>
              <a:r>
                <a:rPr lang="en-US" altLang="ko-KR" sz="1600" dirty="0"/>
                <a:t>1662</a:t>
              </a:r>
              <a:r>
                <a:rPr lang="ko-KR" altLang="en-US" sz="1600" dirty="0"/>
                <a:t>개가 플라스틱 열분해 </a:t>
              </a:r>
              <a:r>
                <a:rPr lang="ko-KR" altLang="en-US" sz="1600" dirty="0" err="1"/>
                <a:t>랩스케일</a:t>
              </a:r>
              <a:r>
                <a:rPr lang="ko-KR" altLang="en-US" sz="1600" dirty="0"/>
                <a:t> 실험 </a:t>
              </a:r>
              <a:r>
                <a:rPr lang="en-US" altLang="ko-KR" sz="1600" dirty="0"/>
                <a:t>Paper</a:t>
              </a:r>
              <a:r>
                <a:rPr lang="ko-KR" altLang="en-US" sz="1600" dirty="0"/>
                <a:t>로 판정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ko-KR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997B31-1800-AA57-283D-DBC36D4C11A1}"/>
                </a:ext>
              </a:extLst>
            </p:cNvPr>
            <p:cNvSpPr txBox="1"/>
            <p:nvPr/>
          </p:nvSpPr>
          <p:spPr>
            <a:xfrm>
              <a:off x="557538" y="4253908"/>
              <a:ext cx="11076924" cy="427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204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E6664-E458-04F7-318C-9059A788F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69F042E5-D49F-F252-CA78-489A2A91A9D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CB05294C-F3E5-1A8C-1053-FF951844E253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7B6BE-BBE9-250C-360E-FF7D37D0C203}"/>
              </a:ext>
            </a:extLst>
          </p:cNvPr>
          <p:cNvSpPr txBox="1"/>
          <p:nvPr/>
        </p:nvSpPr>
        <p:spPr>
          <a:xfrm>
            <a:off x="295629" y="801569"/>
            <a:ext cx="960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QWEN</a:t>
            </a:r>
            <a:r>
              <a:rPr lang="ko-KR" altLang="en-US" b="1" dirty="0"/>
              <a:t>에 의해 열분해 논문 </a:t>
            </a:r>
            <a:r>
              <a:rPr lang="en-US" altLang="ko-KR" b="1" dirty="0"/>
              <a:t>YES</a:t>
            </a:r>
            <a:r>
              <a:rPr lang="ko-KR" altLang="en-US" b="1" dirty="0"/>
              <a:t>로 판정된 논문들에 대한 데이터 분석</a:t>
            </a:r>
            <a:endParaRPr lang="en-US" altLang="ko-KR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4B50E3A-D7D0-C4FB-309B-575E6FAAF364}"/>
              </a:ext>
            </a:extLst>
          </p:cNvPr>
          <p:cNvGrpSpPr/>
          <p:nvPr/>
        </p:nvGrpSpPr>
        <p:grpSpPr>
          <a:xfrm>
            <a:off x="0" y="1837611"/>
            <a:ext cx="11785671" cy="3600848"/>
            <a:chOff x="295629" y="2009459"/>
            <a:chExt cx="11223208" cy="3429000"/>
          </a:xfrm>
        </p:grpSpPr>
        <p:pic>
          <p:nvPicPr>
            <p:cNvPr id="3" name="그림 2" descr="텍스트, 스크린샷, 평행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B869576-15BC-6C58-C571-0F807E763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629" y="2009459"/>
              <a:ext cx="5747934" cy="3429000"/>
            </a:xfrm>
            <a:prstGeom prst="rect">
              <a:avLst/>
            </a:prstGeom>
          </p:spPr>
        </p:pic>
        <p:pic>
          <p:nvPicPr>
            <p:cNvPr id="5" name="그림 4" descr="텍스트, 스크린샷, 그래프, 도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9D1FA37-A4A6-015A-3209-E9F0406E0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34" y="2009459"/>
              <a:ext cx="5373903" cy="3205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83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9D590-E097-499F-0189-279F840BE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D48804F5-2A7A-B540-4CD7-8A05956AE53E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FFAF705-4E8B-4777-09CC-124A660D634A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0374E7-2FD6-82DB-E776-B926D42177DA}"/>
              </a:ext>
            </a:extLst>
          </p:cNvPr>
          <p:cNvSpPr txBox="1"/>
          <p:nvPr/>
        </p:nvSpPr>
        <p:spPr>
          <a:xfrm>
            <a:off x="295629" y="801569"/>
            <a:ext cx="960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QWEN</a:t>
            </a:r>
            <a:r>
              <a:rPr lang="ko-KR" altLang="en-US" b="1" dirty="0"/>
              <a:t>에 의해 열분해 논문 </a:t>
            </a:r>
            <a:r>
              <a:rPr lang="en-US" altLang="ko-KR" b="1" dirty="0"/>
              <a:t>YES</a:t>
            </a:r>
            <a:r>
              <a:rPr lang="ko-KR" altLang="en-US" b="1" dirty="0"/>
              <a:t>로 판정된 논문들에 대한 데이터 분석</a:t>
            </a:r>
            <a:endParaRPr lang="en-US" altLang="ko-KR" b="1" dirty="0"/>
          </a:p>
        </p:txBody>
      </p:sp>
      <p:pic>
        <p:nvPicPr>
          <p:cNvPr id="7" name="그림 6" descr="텍스트, 폰트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9ACF48-D9C7-0B05-4947-733044D38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52" y="2020083"/>
            <a:ext cx="5660703" cy="3323176"/>
          </a:xfrm>
          <a:prstGeom prst="rect">
            <a:avLst/>
          </a:prstGeom>
        </p:spPr>
      </p:pic>
      <p:pic>
        <p:nvPicPr>
          <p:cNvPr id="9" name="그림 8" descr="텍스트, 도표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99E9FB-E738-C072-7E49-6F32EF95E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1" y="2419351"/>
            <a:ext cx="5498904" cy="2721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C6D26-9736-0CDF-FD47-9AE054428BB6}"/>
              </a:ext>
            </a:extLst>
          </p:cNvPr>
          <p:cNvSpPr txBox="1"/>
          <p:nvPr/>
        </p:nvSpPr>
        <p:spPr>
          <a:xfrm>
            <a:off x="7391400" y="1504615"/>
            <a:ext cx="4692849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dirty="0">
                <a:highlight>
                  <a:srgbClr val="FFDC79"/>
                </a:highlight>
                <a:latin typeface="+mn-ea"/>
              </a:rPr>
              <a:t>플라스틱 열분해 관련 키워드만 </a:t>
            </a:r>
            <a:r>
              <a:rPr lang="ko-KR" altLang="en-US" b="1" dirty="0" err="1">
                <a:highlight>
                  <a:srgbClr val="FFDC79"/>
                </a:highlight>
                <a:latin typeface="+mn-ea"/>
              </a:rPr>
              <a:t>남아있는것</a:t>
            </a:r>
            <a:r>
              <a:rPr lang="ko-KR" altLang="en-US" b="1" dirty="0">
                <a:highlight>
                  <a:srgbClr val="FFDC79"/>
                </a:highlight>
                <a:latin typeface="+mn-ea"/>
              </a:rPr>
              <a:t> 확인</a:t>
            </a:r>
            <a:endParaRPr lang="ko-KR" altLang="en-US" b="1" dirty="0">
              <a:highlight>
                <a:srgbClr val="FFDC79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32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C836C-C9A4-7B44-D911-2DC030B9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5AD5FA01-7C83-E939-397E-38E97473C0A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11F8014C-D4B2-5CFB-92E3-AE422BFB40D4}"/>
              </a:ext>
            </a:extLst>
          </p:cNvPr>
          <p:cNvSpPr txBox="1"/>
          <p:nvPr/>
        </p:nvSpPr>
        <p:spPr>
          <a:xfrm>
            <a:off x="365281" y="134859"/>
            <a:ext cx="738425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학술 </a:t>
            </a:r>
            <a:r>
              <a:rPr lang="ko-KR" altLang="en-US" sz="2400" b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출판사 리스트업 및 대상 출판사 지정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CD66D-D4F4-B98D-2FA5-BBB4EDD1C277}"/>
              </a:ext>
            </a:extLst>
          </p:cNvPr>
          <p:cNvSpPr txBox="1"/>
          <p:nvPr/>
        </p:nvSpPr>
        <p:spPr>
          <a:xfrm>
            <a:off x="365280" y="801569"/>
            <a:ext cx="803529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플라스틱 열분해 </a:t>
            </a:r>
            <a:r>
              <a:rPr lang="ko-KR" altLang="en-US" sz="1400" dirty="0" err="1">
                <a:latin typeface="+mn-ea"/>
                <a:ea typeface="+mn-ea"/>
              </a:rPr>
              <a:t>랩스케일</a:t>
            </a:r>
            <a:r>
              <a:rPr lang="ko-KR" altLang="en-US" sz="1400" dirty="0">
                <a:latin typeface="+mn-ea"/>
                <a:ea typeface="+mn-ea"/>
              </a:rPr>
              <a:t> 실험 내용을 다루는 </a:t>
            </a:r>
            <a:r>
              <a:rPr lang="en-US" altLang="ko-KR" sz="1400" dirty="0">
                <a:latin typeface="+mn-ea"/>
                <a:ea typeface="+mn-ea"/>
              </a:rPr>
              <a:t>Paper</a:t>
            </a:r>
            <a:r>
              <a:rPr lang="ko-KR" altLang="en-US" sz="1400" dirty="0">
                <a:latin typeface="+mn-ea"/>
                <a:ea typeface="+mn-ea"/>
              </a:rPr>
              <a:t>가 많은 저널 및 출판사 확인</a:t>
            </a:r>
          </a:p>
        </p:txBody>
      </p:sp>
      <p:pic>
        <p:nvPicPr>
          <p:cNvPr id="1026" name="Picture 2" descr="사용자가 업로드한 이미지">
            <a:extLst>
              <a:ext uri="{FF2B5EF4-FFF2-40B4-BE49-F238E27FC236}">
                <a16:creationId xmlns:a16="http://schemas.microsoft.com/office/drawing/2014/main" id="{19A59D3E-A17C-4CE9-A939-0705A23C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468279"/>
            <a:ext cx="6274117" cy="455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C4BB56-17D6-BE76-CBDD-1464DF6BA53D}"/>
              </a:ext>
            </a:extLst>
          </p:cNvPr>
          <p:cNvSpPr txBox="1"/>
          <p:nvPr/>
        </p:nvSpPr>
        <p:spPr>
          <a:xfrm>
            <a:off x="6968490" y="1304014"/>
            <a:ext cx="4907280" cy="78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찾고자 하는 </a:t>
            </a:r>
            <a:r>
              <a:rPr lang="en-US" altLang="ko-KR" sz="1600" dirty="0">
                <a:latin typeface="+mn-ea"/>
                <a:ea typeface="+mn-ea"/>
              </a:rPr>
              <a:t>Paper</a:t>
            </a:r>
            <a:r>
              <a:rPr lang="ko-KR" altLang="en-US" sz="1600" dirty="0">
                <a:latin typeface="+mn-ea"/>
                <a:ea typeface="+mn-ea"/>
              </a:rPr>
              <a:t>들이 많은 저널들이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Elsevier</a:t>
            </a:r>
            <a:r>
              <a:rPr lang="ko-KR" altLang="en-US" sz="1600" dirty="0">
                <a:latin typeface="+mn-ea"/>
                <a:ea typeface="+mn-ea"/>
              </a:rPr>
              <a:t>에 많이 집중되어 있음을 확인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5E7FB62-1D4B-6C70-E78A-5BCA6B71515F}"/>
              </a:ext>
            </a:extLst>
          </p:cNvPr>
          <p:cNvSpPr/>
          <p:nvPr/>
        </p:nvSpPr>
        <p:spPr bwMode="auto">
          <a:xfrm>
            <a:off x="8001000" y="2262700"/>
            <a:ext cx="2766060" cy="787203"/>
          </a:xfrm>
          <a:prstGeom prst="downArrow">
            <a:avLst>
              <a:gd name="adj1" fmla="val 50000"/>
              <a:gd name="adj2" fmla="val 63068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D41D7-C66B-6862-3A9C-B8000712B485}"/>
              </a:ext>
            </a:extLst>
          </p:cNvPr>
          <p:cNvSpPr txBox="1"/>
          <p:nvPr/>
        </p:nvSpPr>
        <p:spPr>
          <a:xfrm>
            <a:off x="6968490" y="3317161"/>
            <a:ext cx="4907280" cy="1346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C00000"/>
                </a:solidFill>
                <a:latin typeface="+mn-ea"/>
                <a:ea typeface="+mn-ea"/>
              </a:rPr>
              <a:t>1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  <a:ea typeface="+mn-ea"/>
              </a:rPr>
              <a:t>차적으로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  <a:ea typeface="+mn-ea"/>
              </a:rPr>
              <a:t>Elsevier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 출판사의 열분해 저널 및 열분해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Paper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를 대상으로 논문 수집 및 데이터 수집을 진행</a:t>
            </a:r>
            <a:r>
              <a:rPr lang="ko-KR" altLang="en-US" sz="1400" dirty="0">
                <a:latin typeface="+mn-ea"/>
              </a:rPr>
              <a:t>하고</a:t>
            </a:r>
            <a:r>
              <a:rPr lang="en-US" altLang="ko-KR" sz="1400" dirty="0">
                <a:latin typeface="+mn-ea"/>
              </a:rPr>
              <a:t>,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파이프라인이 정립되면 이후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차적으로 다른 출판사로 확장하는 계획을 세움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028" name="Picture 4" descr="Top 12 Journals in Elsevier (and their templates)">
            <a:extLst>
              <a:ext uri="{FF2B5EF4-FFF2-40B4-BE49-F238E27FC236}">
                <a16:creationId xmlns:a16="http://schemas.microsoft.com/office/drawing/2014/main" id="{3084A152-F45E-DB3D-BBA4-41713B050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4606662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9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14C3F-A5D4-77FD-23C7-435F93175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36BE533E-4FBA-CE18-1C54-649E26BAA804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F973578-7414-46A1-F916-4F2141DC4200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147DE-6FD3-E30C-C47B-32277E606DD6}"/>
              </a:ext>
            </a:extLst>
          </p:cNvPr>
          <p:cNvSpPr txBox="1"/>
          <p:nvPr/>
        </p:nvSpPr>
        <p:spPr>
          <a:xfrm>
            <a:off x="925830" y="1428750"/>
            <a:ext cx="9909810" cy="336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  <a:ea typeface="+mn-ea"/>
              </a:rPr>
              <a:t>Elsevier</a:t>
            </a:r>
            <a:r>
              <a:rPr lang="ko-KR" altLang="en-US" dirty="0">
                <a:latin typeface="+mn-ea"/>
                <a:ea typeface="+mn-ea"/>
              </a:rPr>
              <a:t>를 논문 수집 대상 출판사로 선정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Science Direct API</a:t>
            </a:r>
            <a:r>
              <a:rPr lang="ko-KR" altLang="en-US" dirty="0">
                <a:latin typeface="+mn-ea"/>
              </a:rPr>
              <a:t>를 활용해 </a:t>
            </a:r>
            <a:r>
              <a:rPr lang="ko-KR" altLang="en-US" dirty="0">
                <a:latin typeface="+mn-ea"/>
                <a:ea typeface="+mn-ea"/>
              </a:rPr>
              <a:t>다양한 플라스틱 열분해 키워드 조합으로 검색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  <a:ea typeface="+mn-ea"/>
              </a:rPr>
              <a:t>관련성 높은 </a:t>
            </a:r>
            <a:r>
              <a:rPr lang="en-US" altLang="ko-KR" dirty="0">
                <a:latin typeface="+mn-ea"/>
                <a:ea typeface="+mn-ea"/>
              </a:rPr>
              <a:t>346,095</a:t>
            </a:r>
            <a:r>
              <a:rPr lang="ko-KR" altLang="en-US" dirty="0">
                <a:latin typeface="+mn-ea"/>
                <a:ea typeface="+mn-ea"/>
              </a:rPr>
              <a:t>개 논문 목록 수집 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중복 논문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비유효값</a:t>
            </a:r>
            <a:r>
              <a:rPr lang="ko-KR" altLang="en-US" dirty="0">
                <a:latin typeface="+mn-ea"/>
                <a:ea typeface="+mn-ea"/>
              </a:rPr>
              <a:t> 제거 후 </a:t>
            </a:r>
            <a:r>
              <a:rPr lang="en-US" altLang="ko-KR" dirty="0">
                <a:latin typeface="+mn-ea"/>
                <a:ea typeface="+mn-ea"/>
              </a:rPr>
              <a:t>11,220</a:t>
            </a:r>
            <a:r>
              <a:rPr lang="ko-KR" altLang="en-US" dirty="0">
                <a:latin typeface="+mn-ea"/>
                <a:ea typeface="+mn-ea"/>
              </a:rPr>
              <a:t>개 논문으로 필터링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  <a:ea typeface="+mn-ea"/>
              </a:rPr>
              <a:t>Science Direct API</a:t>
            </a:r>
            <a:r>
              <a:rPr lang="ko-KR" altLang="en-US" dirty="0">
                <a:latin typeface="+mn-ea"/>
                <a:ea typeface="+mn-ea"/>
              </a:rPr>
              <a:t>를 활용해 </a:t>
            </a:r>
            <a:r>
              <a:rPr lang="en-US" altLang="ko-KR" dirty="0">
                <a:latin typeface="+mn-ea"/>
                <a:ea typeface="+mn-ea"/>
              </a:rPr>
              <a:t>11,220</a:t>
            </a:r>
            <a:r>
              <a:rPr lang="ko-KR" altLang="en-US" dirty="0">
                <a:latin typeface="+mn-ea"/>
                <a:ea typeface="+mn-ea"/>
              </a:rPr>
              <a:t>개 목록 속의 논문들의 초록 대량 수집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유효 초록 판정 엔진 기반 필터링 및 </a:t>
            </a:r>
            <a:r>
              <a:rPr lang="en-US" altLang="ko-KR" dirty="0"/>
              <a:t>9,707</a:t>
            </a:r>
            <a:r>
              <a:rPr lang="ko-KR" altLang="en-US" dirty="0"/>
              <a:t>개 논문 선정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  <a:ea typeface="+mn-ea"/>
              </a:rPr>
              <a:t>QWEN3 LLM 300</a:t>
            </a:r>
            <a:r>
              <a:rPr lang="ko-KR" altLang="en-US" dirty="0">
                <a:latin typeface="+mn-ea"/>
                <a:ea typeface="+mn-ea"/>
              </a:rPr>
              <a:t>억 파라미터 모델로 플라스틱 열분해 </a:t>
            </a:r>
            <a:r>
              <a:rPr lang="ko-KR" altLang="en-US" dirty="0" err="1">
                <a:latin typeface="+mn-ea"/>
                <a:ea typeface="+mn-ea"/>
              </a:rPr>
              <a:t>랩스케일</a:t>
            </a:r>
            <a:r>
              <a:rPr lang="ko-KR" altLang="en-US" dirty="0">
                <a:latin typeface="+mn-ea"/>
                <a:ea typeface="+mn-ea"/>
              </a:rPr>
              <a:t> 실험 논문 판별 </a:t>
            </a:r>
            <a:r>
              <a:rPr lang="en-US" altLang="ko-KR" dirty="0">
                <a:latin typeface="+mn-ea"/>
                <a:ea typeface="+mn-ea"/>
              </a:rPr>
              <a:t>Task </a:t>
            </a:r>
            <a:r>
              <a:rPr lang="ko-KR" altLang="en-US" dirty="0">
                <a:latin typeface="+mn-ea"/>
                <a:ea typeface="+mn-ea"/>
              </a:rPr>
              <a:t>수행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QWEN3</a:t>
            </a:r>
            <a:r>
              <a:rPr lang="ko-KR" altLang="en-US" dirty="0">
                <a:latin typeface="+mn-ea"/>
              </a:rPr>
              <a:t> 가 검수한 최종 </a:t>
            </a:r>
            <a:r>
              <a:rPr lang="en-US" altLang="ko-KR" dirty="0">
                <a:latin typeface="+mn-ea"/>
              </a:rPr>
              <a:t>1,662</a:t>
            </a:r>
            <a:r>
              <a:rPr lang="ko-KR" altLang="en-US" dirty="0">
                <a:latin typeface="+mn-ea"/>
              </a:rPr>
              <a:t>개의 플라스틱 열분해 </a:t>
            </a:r>
            <a:r>
              <a:rPr lang="ko-KR" altLang="en-US" dirty="0" err="1">
                <a:latin typeface="+mn-ea"/>
              </a:rPr>
              <a:t>랩스케일</a:t>
            </a:r>
            <a:r>
              <a:rPr lang="ko-KR" altLang="en-US" dirty="0">
                <a:latin typeface="+mn-ea"/>
              </a:rPr>
              <a:t> 실험 논문 목록 획득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24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26EFA-4A1F-ED50-E4BF-8DE702B33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0257D996-CA56-0B80-8AFD-D5C35A0A7312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4E9B8D3F-46E9-0B6E-DC3D-EED8A109AC14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 할 일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D1562-F023-3CA6-81A4-2E93DE7FFAF9}"/>
              </a:ext>
            </a:extLst>
          </p:cNvPr>
          <p:cNvSpPr txBox="1"/>
          <p:nvPr/>
        </p:nvSpPr>
        <p:spPr>
          <a:xfrm>
            <a:off x="925830" y="801569"/>
            <a:ext cx="9909810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  <a:ea typeface="+mn-ea"/>
              </a:rPr>
              <a:t>박사님께 소량 검수 요청 </a:t>
            </a:r>
            <a:r>
              <a:rPr lang="en-US" altLang="ko-KR" sz="1400" dirty="0">
                <a:latin typeface="+mn-ea"/>
                <a:ea typeface="+mn-ea"/>
              </a:rPr>
              <a:t>(QWEN3 </a:t>
            </a:r>
            <a:r>
              <a:rPr lang="ko-KR" altLang="en-US" sz="1400" dirty="0">
                <a:latin typeface="+mn-ea"/>
                <a:ea typeface="+mn-ea"/>
              </a:rPr>
              <a:t>모델 판단 대한 검증이 필요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  <a:ea typeface="+mn-ea"/>
              </a:rPr>
              <a:t>수집한 </a:t>
            </a:r>
            <a:r>
              <a:rPr lang="en-US" altLang="ko-KR" sz="1400" dirty="0">
                <a:latin typeface="+mn-ea"/>
                <a:ea typeface="+mn-ea"/>
              </a:rPr>
              <a:t>1662</a:t>
            </a:r>
            <a:r>
              <a:rPr lang="ko-KR" altLang="en-US" sz="1400" dirty="0">
                <a:latin typeface="+mn-ea"/>
                <a:ea typeface="+mn-ea"/>
              </a:rPr>
              <a:t>개의 플라스틱 열분해 논문의 </a:t>
            </a:r>
            <a:r>
              <a:rPr lang="ko-KR" altLang="en-US" sz="1400" dirty="0" err="1">
                <a:latin typeface="+mn-ea"/>
                <a:ea typeface="+mn-ea"/>
              </a:rPr>
              <a:t>풀텍스트</a:t>
            </a:r>
            <a:r>
              <a:rPr lang="ko-KR" altLang="en-US" sz="1400" dirty="0">
                <a:latin typeface="+mn-ea"/>
                <a:ea typeface="+mn-ea"/>
              </a:rPr>
              <a:t> 또는 </a:t>
            </a:r>
            <a:r>
              <a:rPr lang="en-US" altLang="ko-KR" sz="1400" dirty="0">
                <a:latin typeface="+mn-ea"/>
              </a:rPr>
              <a:t>pdf </a:t>
            </a:r>
            <a:r>
              <a:rPr lang="ko-KR" altLang="en-US" sz="1400" dirty="0">
                <a:latin typeface="+mn-ea"/>
              </a:rPr>
              <a:t>다운로드 및 </a:t>
            </a:r>
            <a:r>
              <a:rPr lang="ko-KR" altLang="en-US" sz="1400" dirty="0" err="1">
                <a:latin typeface="+mn-ea"/>
              </a:rPr>
              <a:t>크롤링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  <a:ea typeface="+mn-ea"/>
              </a:rPr>
              <a:t>다운로드 받은 </a:t>
            </a:r>
            <a:r>
              <a:rPr lang="en-US" altLang="ko-KR" sz="1400" dirty="0">
                <a:latin typeface="+mn-ea"/>
                <a:ea typeface="+mn-ea"/>
              </a:rPr>
              <a:t>pdf</a:t>
            </a:r>
            <a:r>
              <a:rPr lang="ko-KR" altLang="en-US" sz="1400" dirty="0">
                <a:latin typeface="+mn-ea"/>
                <a:ea typeface="+mn-ea"/>
              </a:rPr>
              <a:t>를 </a:t>
            </a:r>
            <a:r>
              <a:rPr lang="en-US" altLang="ko-KR" sz="1400" dirty="0">
                <a:latin typeface="+mn-ea"/>
                <a:ea typeface="+mn-ea"/>
              </a:rPr>
              <a:t>markdown Text</a:t>
            </a:r>
            <a:r>
              <a:rPr lang="ko-KR" altLang="en-US" sz="1400" dirty="0">
                <a:latin typeface="+mn-ea"/>
                <a:ea typeface="+mn-ea"/>
              </a:rPr>
              <a:t>와 </a:t>
            </a:r>
            <a:r>
              <a:rPr lang="en-US" altLang="ko-KR" sz="1400" dirty="0">
                <a:latin typeface="+mn-ea"/>
              </a:rPr>
              <a:t>Figure Image</a:t>
            </a:r>
            <a:r>
              <a:rPr lang="ko-KR" altLang="en-US" sz="1400" dirty="0">
                <a:latin typeface="+mn-ea"/>
              </a:rPr>
              <a:t>로 분해 </a:t>
            </a:r>
            <a:r>
              <a:rPr lang="en-US" altLang="ko-KR" sz="1400" dirty="0">
                <a:latin typeface="+mn-ea"/>
              </a:rPr>
              <a:t>(marker engine) – 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00FF00"/>
                </a:highlight>
                <a:latin typeface="+mn-ea"/>
              </a:rPr>
              <a:t>진행중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Experimental / Result </a:t>
            </a:r>
            <a:r>
              <a:rPr lang="ko-KR" altLang="en-US" sz="1400" dirty="0">
                <a:latin typeface="+mn-ea"/>
              </a:rPr>
              <a:t>섹션에서 실험 조건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결과 쌍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  <a:ea typeface="+mn-ea"/>
              </a:rPr>
              <a:t>TGA / </a:t>
            </a:r>
            <a:r>
              <a:rPr lang="en-US" altLang="ko-KR" sz="1400" dirty="0">
                <a:latin typeface="+mn-ea"/>
              </a:rPr>
              <a:t>FTIR </a:t>
            </a:r>
            <a:r>
              <a:rPr lang="ko-KR" altLang="en-US" sz="1400" dirty="0">
                <a:latin typeface="+mn-ea"/>
              </a:rPr>
              <a:t>등의 실험 결과 </a:t>
            </a:r>
            <a:r>
              <a:rPr lang="en-US" altLang="ko-KR" sz="1400" dirty="0">
                <a:latin typeface="+mn-ea"/>
              </a:rPr>
              <a:t>Figure </a:t>
            </a:r>
            <a:r>
              <a:rPr lang="ko-KR" altLang="en-US" sz="1400" dirty="0">
                <a:latin typeface="+mn-ea"/>
              </a:rPr>
              <a:t>여부 판별 </a:t>
            </a:r>
            <a:r>
              <a:rPr lang="en-US" altLang="ko-KR" sz="1400" dirty="0">
                <a:latin typeface="+mn-ea"/>
              </a:rPr>
              <a:t>Image Processing Model </a:t>
            </a:r>
            <a:r>
              <a:rPr lang="ko-KR" altLang="en-US" sz="1400" dirty="0">
                <a:latin typeface="+mn-ea"/>
              </a:rPr>
              <a:t>개발 및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속 데이터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0DB0B9-AC60-5F4D-5524-7EB33D36FD07}"/>
              </a:ext>
            </a:extLst>
          </p:cNvPr>
          <p:cNvSpPr/>
          <p:nvPr/>
        </p:nvSpPr>
        <p:spPr bwMode="auto">
          <a:xfrm>
            <a:off x="1282700" y="863600"/>
            <a:ext cx="6807200" cy="330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5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26EFA-4A1F-ED50-E4BF-8DE702B33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0257D996-CA56-0B80-8AFD-D5C35A0A7312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4E9B8D3F-46E9-0B6E-DC3D-EED8A109AC14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 할 일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D1562-F023-3CA6-81A4-2E93DE7FFAF9}"/>
              </a:ext>
            </a:extLst>
          </p:cNvPr>
          <p:cNvSpPr txBox="1"/>
          <p:nvPr/>
        </p:nvSpPr>
        <p:spPr>
          <a:xfrm>
            <a:off x="925830" y="801569"/>
            <a:ext cx="9909810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박사님께 소량 검수 요청 </a:t>
            </a:r>
            <a:r>
              <a:rPr lang="en-US" altLang="ko-KR" sz="1400" dirty="0">
                <a:latin typeface="+mn-ea"/>
              </a:rPr>
              <a:t>(QWEN3 </a:t>
            </a:r>
            <a:r>
              <a:rPr lang="ko-KR" altLang="en-US" sz="1400" dirty="0">
                <a:latin typeface="+mn-ea"/>
              </a:rPr>
              <a:t>모델 판단 대한 검증이 필요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수집한 </a:t>
            </a:r>
            <a:r>
              <a:rPr lang="en-US" altLang="ko-KR" sz="1400" dirty="0">
                <a:latin typeface="+mn-ea"/>
              </a:rPr>
              <a:t>1662</a:t>
            </a:r>
            <a:r>
              <a:rPr lang="ko-KR" altLang="en-US" sz="1400" dirty="0">
                <a:latin typeface="+mn-ea"/>
              </a:rPr>
              <a:t>개의 플라스틱 열분해 논문의 </a:t>
            </a:r>
            <a:r>
              <a:rPr lang="ko-KR" altLang="en-US" sz="1400" dirty="0" err="1">
                <a:latin typeface="+mn-ea"/>
              </a:rPr>
              <a:t>풀텍스트</a:t>
            </a:r>
            <a:r>
              <a:rPr lang="ko-KR" altLang="en-US" sz="1400" dirty="0">
                <a:latin typeface="+mn-ea"/>
              </a:rPr>
              <a:t> 또는 </a:t>
            </a:r>
            <a:r>
              <a:rPr lang="en-US" altLang="ko-KR" sz="1400" dirty="0">
                <a:latin typeface="+mn-ea"/>
              </a:rPr>
              <a:t>pdf </a:t>
            </a:r>
            <a:r>
              <a:rPr lang="ko-KR" altLang="en-US" sz="1400" dirty="0">
                <a:latin typeface="+mn-ea"/>
              </a:rPr>
              <a:t>다운로드 및 </a:t>
            </a:r>
            <a:r>
              <a:rPr lang="ko-KR" altLang="en-US" sz="1400" dirty="0" err="1">
                <a:latin typeface="+mn-ea"/>
              </a:rPr>
              <a:t>크롤링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다운로드 받은 </a:t>
            </a:r>
            <a:r>
              <a:rPr lang="en-US" altLang="ko-KR" sz="1400" dirty="0">
                <a:latin typeface="+mn-ea"/>
              </a:rPr>
              <a:t>pdf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markdown Text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Figure Image</a:t>
            </a:r>
            <a:r>
              <a:rPr lang="ko-KR" altLang="en-US" sz="1400" dirty="0">
                <a:latin typeface="+mn-ea"/>
              </a:rPr>
              <a:t>로 분해 </a:t>
            </a:r>
            <a:r>
              <a:rPr lang="en-US" altLang="ko-KR" sz="1400" dirty="0">
                <a:latin typeface="+mn-ea"/>
              </a:rPr>
              <a:t>(marker engine) – 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00FF00"/>
                </a:highlight>
                <a:latin typeface="+mn-ea"/>
              </a:rPr>
              <a:t>진행중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Experimental / Result </a:t>
            </a:r>
            <a:r>
              <a:rPr lang="ko-KR" altLang="en-US" sz="1400" dirty="0">
                <a:latin typeface="+mn-ea"/>
              </a:rPr>
              <a:t>섹션에서 실험 조건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결과 쌍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TGA / FTIR </a:t>
            </a:r>
            <a:r>
              <a:rPr lang="ko-KR" altLang="en-US" sz="1400" dirty="0">
                <a:latin typeface="+mn-ea"/>
              </a:rPr>
              <a:t>등의 실험 결과 </a:t>
            </a:r>
            <a:r>
              <a:rPr lang="en-US" altLang="ko-KR" sz="1400" dirty="0">
                <a:latin typeface="+mn-ea"/>
              </a:rPr>
              <a:t>Figure </a:t>
            </a:r>
            <a:r>
              <a:rPr lang="ko-KR" altLang="en-US" sz="1400" dirty="0">
                <a:latin typeface="+mn-ea"/>
              </a:rPr>
              <a:t>여부 판별 </a:t>
            </a:r>
            <a:r>
              <a:rPr lang="en-US" altLang="ko-KR" sz="1400" dirty="0">
                <a:latin typeface="+mn-ea"/>
              </a:rPr>
              <a:t>Image Processing Model </a:t>
            </a:r>
            <a:r>
              <a:rPr lang="ko-KR" altLang="en-US" sz="1400" dirty="0">
                <a:latin typeface="+mn-ea"/>
              </a:rPr>
              <a:t>개발 및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속 데이터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" name="KakaoTalk_20251117_081040322 (1)">
            <a:hlinkClick r:id="" action="ppaction://media"/>
            <a:extLst>
              <a:ext uri="{FF2B5EF4-FFF2-40B4-BE49-F238E27FC236}">
                <a16:creationId xmlns:a16="http://schemas.microsoft.com/office/drawing/2014/main" id="{F03E9988-5BE5-04ED-CD91-B359607BE7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629" y="2548663"/>
            <a:ext cx="3507768" cy="350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AAE21-A1A6-ED71-2F78-8D937B652FD8}"/>
              </a:ext>
            </a:extLst>
          </p:cNvPr>
          <p:cNvSpPr txBox="1"/>
          <p:nvPr/>
        </p:nvSpPr>
        <p:spPr>
          <a:xfrm>
            <a:off x="295629" y="6056431"/>
            <a:ext cx="315087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pdf </a:t>
            </a:r>
            <a:r>
              <a:rPr lang="ko-KR" altLang="en-US" sz="1600" b="1" dirty="0" err="1">
                <a:latin typeface="+mn-ea"/>
                <a:ea typeface="+mn-ea"/>
              </a:rPr>
              <a:t>크롤링</a:t>
            </a:r>
            <a:r>
              <a:rPr lang="ko-KR" altLang="en-US" sz="1600" b="1" dirty="0">
                <a:latin typeface="+mn-ea"/>
                <a:ea typeface="+mn-ea"/>
              </a:rPr>
              <a:t> 과정</a:t>
            </a:r>
          </a:p>
        </p:txBody>
      </p:sp>
      <p:pic>
        <p:nvPicPr>
          <p:cNvPr id="6" name="그림 5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7D0E05-7915-4C59-C220-F19809FB3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070" y="2548663"/>
            <a:ext cx="8076268" cy="3507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4ACD42-B413-395C-9EEF-122E4E55B0D5}"/>
              </a:ext>
            </a:extLst>
          </p:cNvPr>
          <p:cNvSpPr txBox="1"/>
          <p:nvPr/>
        </p:nvSpPr>
        <p:spPr>
          <a:xfrm>
            <a:off x="3935070" y="6015779"/>
            <a:ext cx="852170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 err="1">
                <a:latin typeface="+mn-ea"/>
                <a:ea typeface="+mn-ea"/>
              </a:rPr>
              <a:t>구매해야하는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개 빼고 모든 </a:t>
            </a:r>
            <a:r>
              <a:rPr lang="en-US" altLang="ko-KR" dirty="0">
                <a:latin typeface="+mn-ea"/>
                <a:ea typeface="+mn-ea"/>
              </a:rPr>
              <a:t>pdf </a:t>
            </a:r>
            <a:r>
              <a:rPr lang="ko-KR" altLang="en-US" dirty="0">
                <a:latin typeface="+mn-ea"/>
                <a:ea typeface="+mn-ea"/>
              </a:rPr>
              <a:t>수집완료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총 </a:t>
            </a:r>
            <a:r>
              <a:rPr lang="en-US" altLang="ko-KR" dirty="0">
                <a:latin typeface="+mn-ea"/>
                <a:ea typeface="+mn-ea"/>
              </a:rPr>
              <a:t>1659</a:t>
            </a:r>
            <a:r>
              <a:rPr lang="ko-KR" altLang="en-US" dirty="0">
                <a:latin typeface="+mn-ea"/>
                <a:ea typeface="+mn-ea"/>
              </a:rPr>
              <a:t>개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DE345-D17E-217F-C3A8-BC806D627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68" y="6056431"/>
            <a:ext cx="2073332" cy="4580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0DB0B9-AC60-5F4D-5524-7EB33D36FD07}"/>
              </a:ext>
            </a:extLst>
          </p:cNvPr>
          <p:cNvSpPr/>
          <p:nvPr/>
        </p:nvSpPr>
        <p:spPr bwMode="auto">
          <a:xfrm>
            <a:off x="1282700" y="1206500"/>
            <a:ext cx="6807200" cy="330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16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E0779-48E0-396D-D227-13A550B9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595ABC55-CA3B-1506-4563-51D3BF71DF6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BACB6C1-7C92-7CFD-E50C-7F1BF148952B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 할 일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09229-8C90-4760-5B07-B90E8D63BC50}"/>
              </a:ext>
            </a:extLst>
          </p:cNvPr>
          <p:cNvSpPr txBox="1"/>
          <p:nvPr/>
        </p:nvSpPr>
        <p:spPr>
          <a:xfrm>
            <a:off x="925830" y="801569"/>
            <a:ext cx="9909810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박사님께 소량 검수 요청 </a:t>
            </a:r>
            <a:r>
              <a:rPr lang="en-US" altLang="ko-KR" sz="1400" dirty="0">
                <a:latin typeface="+mn-ea"/>
              </a:rPr>
              <a:t>(QWEN3 </a:t>
            </a:r>
            <a:r>
              <a:rPr lang="ko-KR" altLang="en-US" sz="1400" dirty="0">
                <a:latin typeface="+mn-ea"/>
              </a:rPr>
              <a:t>모델 판단 대한 검증이 필요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수집한 </a:t>
            </a:r>
            <a:r>
              <a:rPr lang="en-US" altLang="ko-KR" sz="1400" dirty="0">
                <a:latin typeface="+mn-ea"/>
              </a:rPr>
              <a:t>1662</a:t>
            </a:r>
            <a:r>
              <a:rPr lang="ko-KR" altLang="en-US" sz="1400" dirty="0">
                <a:latin typeface="+mn-ea"/>
              </a:rPr>
              <a:t>개의 플라스틱 열분해 논문의 </a:t>
            </a:r>
            <a:r>
              <a:rPr lang="ko-KR" altLang="en-US" sz="1400" dirty="0" err="1">
                <a:latin typeface="+mn-ea"/>
              </a:rPr>
              <a:t>풀텍스트</a:t>
            </a:r>
            <a:r>
              <a:rPr lang="ko-KR" altLang="en-US" sz="1400" dirty="0">
                <a:latin typeface="+mn-ea"/>
              </a:rPr>
              <a:t> 또는 </a:t>
            </a:r>
            <a:r>
              <a:rPr lang="en-US" altLang="ko-KR" sz="1400" dirty="0">
                <a:latin typeface="+mn-ea"/>
              </a:rPr>
              <a:t>pdf </a:t>
            </a:r>
            <a:r>
              <a:rPr lang="ko-KR" altLang="en-US" sz="1400" dirty="0">
                <a:latin typeface="+mn-ea"/>
              </a:rPr>
              <a:t>다운로드 및 </a:t>
            </a:r>
            <a:r>
              <a:rPr lang="ko-KR" altLang="en-US" sz="1400" dirty="0" err="1">
                <a:latin typeface="+mn-ea"/>
              </a:rPr>
              <a:t>크롤링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다운로드 받은 </a:t>
            </a:r>
            <a:r>
              <a:rPr lang="en-US" altLang="ko-KR" sz="1400" dirty="0">
                <a:latin typeface="+mn-ea"/>
              </a:rPr>
              <a:t>pdf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markdown Text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Figure Image</a:t>
            </a:r>
            <a:r>
              <a:rPr lang="ko-KR" altLang="en-US" sz="1400" dirty="0">
                <a:latin typeface="+mn-ea"/>
              </a:rPr>
              <a:t>로 분해 </a:t>
            </a:r>
            <a:r>
              <a:rPr lang="en-US" altLang="ko-KR" sz="1400" dirty="0">
                <a:latin typeface="+mn-ea"/>
              </a:rPr>
              <a:t>(marker engine) – 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00FF00"/>
                </a:highlight>
                <a:latin typeface="+mn-ea"/>
              </a:rPr>
              <a:t>진행중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Experimental / Result </a:t>
            </a:r>
            <a:r>
              <a:rPr lang="ko-KR" altLang="en-US" sz="1400" dirty="0">
                <a:latin typeface="+mn-ea"/>
              </a:rPr>
              <a:t>섹션에서 실험 조건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결과 쌍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TGA / FTIR </a:t>
            </a:r>
            <a:r>
              <a:rPr lang="ko-KR" altLang="en-US" sz="1400" dirty="0">
                <a:latin typeface="+mn-ea"/>
              </a:rPr>
              <a:t>등의 실험 결과 </a:t>
            </a:r>
            <a:r>
              <a:rPr lang="en-US" altLang="ko-KR" sz="1400" dirty="0">
                <a:latin typeface="+mn-ea"/>
              </a:rPr>
              <a:t>Figure </a:t>
            </a:r>
            <a:r>
              <a:rPr lang="ko-KR" altLang="en-US" sz="1400" dirty="0">
                <a:latin typeface="+mn-ea"/>
              </a:rPr>
              <a:t>여부 판별 </a:t>
            </a:r>
            <a:r>
              <a:rPr lang="en-US" altLang="ko-KR" sz="1400" dirty="0">
                <a:latin typeface="+mn-ea"/>
              </a:rPr>
              <a:t>Image Processing Model </a:t>
            </a:r>
            <a:r>
              <a:rPr lang="ko-KR" altLang="en-US" sz="1400" dirty="0">
                <a:latin typeface="+mn-ea"/>
              </a:rPr>
              <a:t>개발 및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속 데이터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96E99A-7B10-3E26-562B-DA68539EA051}"/>
              </a:ext>
            </a:extLst>
          </p:cNvPr>
          <p:cNvSpPr/>
          <p:nvPr/>
        </p:nvSpPr>
        <p:spPr bwMode="auto">
          <a:xfrm>
            <a:off x="1282700" y="1458223"/>
            <a:ext cx="6807200" cy="330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pic>
        <p:nvPicPr>
          <p:cNvPr id="2" name="녹음 2025-11-17 084104">
            <a:hlinkClick r:id="" action="ppaction://media"/>
            <a:extLst>
              <a:ext uri="{FF2B5EF4-FFF2-40B4-BE49-F238E27FC236}">
                <a16:creationId xmlns:a16="http://schemas.microsoft.com/office/drawing/2014/main" id="{E9132421-E552-42F7-70B1-14DD8E1677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1516" y="2471386"/>
            <a:ext cx="8128836" cy="4373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F58855-1652-33F2-6F37-4A2E2174D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217" y="4110578"/>
            <a:ext cx="2448267" cy="2486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18002-764F-837B-55C6-7AF8ACEEF3C4}"/>
              </a:ext>
            </a:extLst>
          </p:cNvPr>
          <p:cNvSpPr txBox="1"/>
          <p:nvPr/>
        </p:nvSpPr>
        <p:spPr>
          <a:xfrm>
            <a:off x="9338310" y="2471385"/>
            <a:ext cx="1657350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pdf</a:t>
            </a:r>
            <a:endParaRPr lang="ko-KR" altLang="en-US" sz="2800" b="1" dirty="0">
              <a:latin typeface="+mn-ea"/>
              <a:ea typeface="+mn-ea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0F6B92F-CBB5-6F45-E4E7-F81EEB685CB5}"/>
              </a:ext>
            </a:extLst>
          </p:cNvPr>
          <p:cNvSpPr/>
          <p:nvPr/>
        </p:nvSpPr>
        <p:spPr bwMode="auto">
          <a:xfrm>
            <a:off x="9841230" y="3283719"/>
            <a:ext cx="674370" cy="628650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64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E0779-48E0-396D-D227-13A550B9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595ABC55-CA3B-1506-4563-51D3BF71DF6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BACB6C1-7C92-7CFD-E50C-7F1BF148952B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 할 일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09229-8C90-4760-5B07-B90E8D63BC50}"/>
              </a:ext>
            </a:extLst>
          </p:cNvPr>
          <p:cNvSpPr txBox="1"/>
          <p:nvPr/>
        </p:nvSpPr>
        <p:spPr>
          <a:xfrm>
            <a:off x="925830" y="801569"/>
            <a:ext cx="9909810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박사님께 소량 검수 요청 </a:t>
            </a:r>
            <a:r>
              <a:rPr lang="en-US" altLang="ko-KR" sz="1400" dirty="0">
                <a:latin typeface="+mn-ea"/>
              </a:rPr>
              <a:t>(QWEN3 </a:t>
            </a:r>
            <a:r>
              <a:rPr lang="ko-KR" altLang="en-US" sz="1400" dirty="0">
                <a:latin typeface="+mn-ea"/>
              </a:rPr>
              <a:t>모델 판단 대한 검증이 필요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수집한 </a:t>
            </a:r>
            <a:r>
              <a:rPr lang="en-US" altLang="ko-KR" sz="1400" dirty="0">
                <a:latin typeface="+mn-ea"/>
              </a:rPr>
              <a:t>1662</a:t>
            </a:r>
            <a:r>
              <a:rPr lang="ko-KR" altLang="en-US" sz="1400" dirty="0">
                <a:latin typeface="+mn-ea"/>
              </a:rPr>
              <a:t>개의 플라스틱 열분해 논문의 </a:t>
            </a:r>
            <a:r>
              <a:rPr lang="ko-KR" altLang="en-US" sz="1400" dirty="0" err="1">
                <a:latin typeface="+mn-ea"/>
              </a:rPr>
              <a:t>풀텍스트</a:t>
            </a:r>
            <a:r>
              <a:rPr lang="ko-KR" altLang="en-US" sz="1400" dirty="0">
                <a:latin typeface="+mn-ea"/>
              </a:rPr>
              <a:t> 또는 </a:t>
            </a:r>
            <a:r>
              <a:rPr lang="en-US" altLang="ko-KR" sz="1400" dirty="0">
                <a:latin typeface="+mn-ea"/>
              </a:rPr>
              <a:t>pdf </a:t>
            </a:r>
            <a:r>
              <a:rPr lang="ko-KR" altLang="en-US" sz="1400" dirty="0">
                <a:latin typeface="+mn-ea"/>
              </a:rPr>
              <a:t>다운로드 및 </a:t>
            </a:r>
            <a:r>
              <a:rPr lang="ko-KR" altLang="en-US" sz="1400" dirty="0" err="1">
                <a:latin typeface="+mn-ea"/>
              </a:rPr>
              <a:t>크롤링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다운로드 받은 </a:t>
            </a:r>
            <a:r>
              <a:rPr lang="en-US" altLang="ko-KR" sz="1400" dirty="0">
                <a:latin typeface="+mn-ea"/>
              </a:rPr>
              <a:t>pdf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markdown Text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Figure Image</a:t>
            </a:r>
            <a:r>
              <a:rPr lang="ko-KR" altLang="en-US" sz="1400" dirty="0">
                <a:latin typeface="+mn-ea"/>
              </a:rPr>
              <a:t>로 분해 </a:t>
            </a:r>
            <a:r>
              <a:rPr lang="en-US" altLang="ko-KR" sz="1400" dirty="0">
                <a:latin typeface="+mn-ea"/>
              </a:rPr>
              <a:t>(marker engine) – 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00FF00"/>
                </a:highlight>
                <a:latin typeface="+mn-ea"/>
              </a:rPr>
              <a:t>진행중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Experimental / Result </a:t>
            </a:r>
            <a:r>
              <a:rPr lang="ko-KR" altLang="en-US" sz="1400" dirty="0">
                <a:latin typeface="+mn-ea"/>
              </a:rPr>
              <a:t>섹션에서 실험 조건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결과 쌍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TGA / FTIR </a:t>
            </a:r>
            <a:r>
              <a:rPr lang="ko-KR" altLang="en-US" sz="1400" dirty="0">
                <a:latin typeface="+mn-ea"/>
              </a:rPr>
              <a:t>등의 실험 결과 </a:t>
            </a:r>
            <a:r>
              <a:rPr lang="en-US" altLang="ko-KR" sz="1400" dirty="0">
                <a:latin typeface="+mn-ea"/>
              </a:rPr>
              <a:t>Figure </a:t>
            </a:r>
            <a:r>
              <a:rPr lang="ko-KR" altLang="en-US" sz="1400" dirty="0">
                <a:latin typeface="+mn-ea"/>
              </a:rPr>
              <a:t>여부 판별 </a:t>
            </a:r>
            <a:r>
              <a:rPr lang="en-US" altLang="ko-KR" sz="1400" dirty="0">
                <a:latin typeface="+mn-ea"/>
              </a:rPr>
              <a:t>Image Processing Model </a:t>
            </a:r>
            <a:r>
              <a:rPr lang="ko-KR" altLang="en-US" sz="1400" dirty="0">
                <a:latin typeface="+mn-ea"/>
              </a:rPr>
              <a:t>개발 및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속 데이터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96E99A-7B10-3E26-562B-DA68539EA051}"/>
              </a:ext>
            </a:extLst>
          </p:cNvPr>
          <p:cNvSpPr/>
          <p:nvPr/>
        </p:nvSpPr>
        <p:spPr bwMode="auto">
          <a:xfrm>
            <a:off x="1282700" y="1789693"/>
            <a:ext cx="8686800" cy="33732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3180D5-4E1E-A9D7-4C5D-3067263DD237}"/>
              </a:ext>
            </a:extLst>
          </p:cNvPr>
          <p:cNvSpPr/>
          <p:nvPr/>
        </p:nvSpPr>
        <p:spPr bwMode="auto">
          <a:xfrm>
            <a:off x="4387215" y="2720340"/>
            <a:ext cx="3417570" cy="17716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Times New Roman" pitchFamily="18" charset="0"/>
                <a:ea typeface="굴림" charset="-127"/>
              </a:rPr>
              <a:t>Experimental Section</a:t>
            </a:r>
            <a:endParaRPr kumimoji="0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875D69-A240-7863-F216-3C13972A0F89}"/>
              </a:ext>
            </a:extLst>
          </p:cNvPr>
          <p:cNvSpPr/>
          <p:nvPr/>
        </p:nvSpPr>
        <p:spPr bwMode="auto">
          <a:xfrm>
            <a:off x="4387215" y="4639111"/>
            <a:ext cx="3417570" cy="1771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rPr>
              <a:t>Results Section</a:t>
            </a:r>
            <a:endParaRPr kumimoji="0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F8AA04E-6FAD-4EDB-37C2-5C237689D2F1}"/>
              </a:ext>
            </a:extLst>
          </p:cNvPr>
          <p:cNvCxnSpPr/>
          <p:nvPr/>
        </p:nvCxnSpPr>
        <p:spPr bwMode="auto">
          <a:xfrm>
            <a:off x="4478655" y="323469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1C6CB0-ACFE-AF69-0718-4D2F24259290}"/>
              </a:ext>
            </a:extLst>
          </p:cNvPr>
          <p:cNvCxnSpPr/>
          <p:nvPr/>
        </p:nvCxnSpPr>
        <p:spPr bwMode="auto">
          <a:xfrm>
            <a:off x="4478655" y="344043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CC0B401-03BE-7369-B8C6-16D1E853BE7D}"/>
              </a:ext>
            </a:extLst>
          </p:cNvPr>
          <p:cNvCxnSpPr/>
          <p:nvPr/>
        </p:nvCxnSpPr>
        <p:spPr bwMode="auto">
          <a:xfrm>
            <a:off x="4478655" y="360045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D4C172-21CC-56D7-7B7B-1A204398658C}"/>
              </a:ext>
            </a:extLst>
          </p:cNvPr>
          <p:cNvCxnSpPr/>
          <p:nvPr/>
        </p:nvCxnSpPr>
        <p:spPr bwMode="auto">
          <a:xfrm>
            <a:off x="4478655" y="380619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7F6D25-A5F4-F152-56B1-0F485E2A3AD3}"/>
              </a:ext>
            </a:extLst>
          </p:cNvPr>
          <p:cNvCxnSpPr/>
          <p:nvPr/>
        </p:nvCxnSpPr>
        <p:spPr bwMode="auto">
          <a:xfrm>
            <a:off x="4478655" y="400050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309981F-F2F4-5E7E-07F2-C67D87B68FD4}"/>
              </a:ext>
            </a:extLst>
          </p:cNvPr>
          <p:cNvCxnSpPr/>
          <p:nvPr/>
        </p:nvCxnSpPr>
        <p:spPr bwMode="auto">
          <a:xfrm>
            <a:off x="4478655" y="420624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7D849A-73CA-0AC5-707A-4EE6BF0C9B5F}"/>
              </a:ext>
            </a:extLst>
          </p:cNvPr>
          <p:cNvCxnSpPr/>
          <p:nvPr/>
        </p:nvCxnSpPr>
        <p:spPr bwMode="auto">
          <a:xfrm>
            <a:off x="4478655" y="508635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BD34CC6-4A59-6C0B-8944-6A256B032606}"/>
              </a:ext>
            </a:extLst>
          </p:cNvPr>
          <p:cNvCxnSpPr/>
          <p:nvPr/>
        </p:nvCxnSpPr>
        <p:spPr bwMode="auto">
          <a:xfrm>
            <a:off x="4478655" y="529209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418BE0C-0F60-B7A6-0264-0C2171F50841}"/>
              </a:ext>
            </a:extLst>
          </p:cNvPr>
          <p:cNvCxnSpPr/>
          <p:nvPr/>
        </p:nvCxnSpPr>
        <p:spPr bwMode="auto">
          <a:xfrm>
            <a:off x="4478655" y="545211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8589A0A-3036-1C0E-6210-067DC5F1663D}"/>
              </a:ext>
            </a:extLst>
          </p:cNvPr>
          <p:cNvCxnSpPr/>
          <p:nvPr/>
        </p:nvCxnSpPr>
        <p:spPr bwMode="auto">
          <a:xfrm>
            <a:off x="4478655" y="565785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8A5F4C9-3596-9518-C868-E1D488A04E41}"/>
              </a:ext>
            </a:extLst>
          </p:cNvPr>
          <p:cNvCxnSpPr/>
          <p:nvPr/>
        </p:nvCxnSpPr>
        <p:spPr bwMode="auto">
          <a:xfrm>
            <a:off x="4478655" y="585216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3746A0B-05B4-E773-43AD-8951D8BD2EA8}"/>
              </a:ext>
            </a:extLst>
          </p:cNvPr>
          <p:cNvCxnSpPr/>
          <p:nvPr/>
        </p:nvCxnSpPr>
        <p:spPr bwMode="auto">
          <a:xfrm>
            <a:off x="4478655" y="605790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7685E53-8130-4BBD-9A36-C1DF3219A79E}"/>
              </a:ext>
            </a:extLst>
          </p:cNvPr>
          <p:cNvSpPr/>
          <p:nvPr/>
        </p:nvSpPr>
        <p:spPr bwMode="auto">
          <a:xfrm>
            <a:off x="8101965" y="3897630"/>
            <a:ext cx="434340" cy="155448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D54422-DFDB-43F1-D145-60625B18A807}"/>
              </a:ext>
            </a:extLst>
          </p:cNvPr>
          <p:cNvSpPr txBox="1"/>
          <p:nvPr/>
        </p:nvSpPr>
        <p:spPr>
          <a:xfrm>
            <a:off x="8938895" y="4273497"/>
            <a:ext cx="228600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실험 데이터 추출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9838EB-EB69-2797-BBE0-44522474A1D3}"/>
              </a:ext>
            </a:extLst>
          </p:cNvPr>
          <p:cNvSpPr txBox="1"/>
          <p:nvPr/>
        </p:nvSpPr>
        <p:spPr>
          <a:xfrm>
            <a:off x="1172845" y="3796830"/>
            <a:ext cx="2137410" cy="128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현재 상태</a:t>
            </a:r>
            <a:r>
              <a:rPr lang="en-US" altLang="ko-KR" b="1" dirty="0">
                <a:latin typeface="+mn-ea"/>
                <a:ea typeface="+mn-ea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플라스틱 열분해 </a:t>
            </a:r>
            <a:endParaRPr lang="en-US" altLang="ko-KR" b="1" dirty="0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논문 수집 완료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F828301-05DB-0524-0E25-4180FEEB2293}"/>
              </a:ext>
            </a:extLst>
          </p:cNvPr>
          <p:cNvSpPr/>
          <p:nvPr/>
        </p:nvSpPr>
        <p:spPr bwMode="auto">
          <a:xfrm>
            <a:off x="3550285" y="3897630"/>
            <a:ext cx="434340" cy="155448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68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BFBEF-3AC0-5003-5C16-952DBFAC3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8E14B67D-743A-44BD-D8E5-17885AC1485A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ED4C4D1-714A-FADC-672B-FC5618932406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 할 일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4BA49-6810-1A91-2522-AF9554337E37}"/>
              </a:ext>
            </a:extLst>
          </p:cNvPr>
          <p:cNvSpPr txBox="1"/>
          <p:nvPr/>
        </p:nvSpPr>
        <p:spPr>
          <a:xfrm>
            <a:off x="925830" y="801569"/>
            <a:ext cx="9909810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박사님께 소량 검수 요청 </a:t>
            </a:r>
            <a:r>
              <a:rPr lang="en-US" altLang="ko-KR" sz="1400" dirty="0">
                <a:latin typeface="+mn-ea"/>
              </a:rPr>
              <a:t>(QWEN3 </a:t>
            </a:r>
            <a:r>
              <a:rPr lang="ko-KR" altLang="en-US" sz="1400" dirty="0">
                <a:latin typeface="+mn-ea"/>
              </a:rPr>
              <a:t>모델 판단 대한 검증이 필요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수집한 </a:t>
            </a:r>
            <a:r>
              <a:rPr lang="en-US" altLang="ko-KR" sz="1400" dirty="0">
                <a:latin typeface="+mn-ea"/>
              </a:rPr>
              <a:t>1662</a:t>
            </a:r>
            <a:r>
              <a:rPr lang="ko-KR" altLang="en-US" sz="1400" dirty="0">
                <a:latin typeface="+mn-ea"/>
              </a:rPr>
              <a:t>개의 플라스틱 열분해 논문의 </a:t>
            </a:r>
            <a:r>
              <a:rPr lang="ko-KR" altLang="en-US" sz="1400" dirty="0" err="1">
                <a:latin typeface="+mn-ea"/>
              </a:rPr>
              <a:t>풀텍스트</a:t>
            </a:r>
            <a:r>
              <a:rPr lang="ko-KR" altLang="en-US" sz="1400" dirty="0">
                <a:latin typeface="+mn-ea"/>
              </a:rPr>
              <a:t> 또는 </a:t>
            </a:r>
            <a:r>
              <a:rPr lang="en-US" altLang="ko-KR" sz="1400" dirty="0">
                <a:latin typeface="+mn-ea"/>
              </a:rPr>
              <a:t>pdf </a:t>
            </a:r>
            <a:r>
              <a:rPr lang="ko-KR" altLang="en-US" sz="1400" dirty="0">
                <a:latin typeface="+mn-ea"/>
              </a:rPr>
              <a:t>다운로드 및 </a:t>
            </a:r>
            <a:r>
              <a:rPr lang="ko-KR" altLang="en-US" sz="1400" dirty="0" err="1">
                <a:latin typeface="+mn-ea"/>
              </a:rPr>
              <a:t>크롤링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다운로드 받은 </a:t>
            </a:r>
            <a:r>
              <a:rPr lang="en-US" altLang="ko-KR" sz="1400" dirty="0">
                <a:latin typeface="+mn-ea"/>
              </a:rPr>
              <a:t>pdf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markdown Text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Figure Image</a:t>
            </a:r>
            <a:r>
              <a:rPr lang="ko-KR" altLang="en-US" sz="1400" dirty="0">
                <a:latin typeface="+mn-ea"/>
              </a:rPr>
              <a:t>로 분해 </a:t>
            </a:r>
            <a:r>
              <a:rPr lang="en-US" altLang="ko-KR" sz="1400" dirty="0">
                <a:latin typeface="+mn-ea"/>
              </a:rPr>
              <a:t>(marker engine) – 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00FF00"/>
                </a:highlight>
                <a:latin typeface="+mn-ea"/>
              </a:rPr>
              <a:t>진행중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Experimental / Result </a:t>
            </a:r>
            <a:r>
              <a:rPr lang="ko-KR" altLang="en-US" sz="1400" dirty="0">
                <a:latin typeface="+mn-ea"/>
              </a:rPr>
              <a:t>섹션에서 실험 조건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결과 쌍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TGA / FTIR </a:t>
            </a:r>
            <a:r>
              <a:rPr lang="ko-KR" altLang="en-US" sz="1400" dirty="0">
                <a:latin typeface="+mn-ea"/>
              </a:rPr>
              <a:t>등의 실험 결과 </a:t>
            </a:r>
            <a:r>
              <a:rPr lang="en-US" altLang="ko-KR" sz="1400" dirty="0">
                <a:latin typeface="+mn-ea"/>
              </a:rPr>
              <a:t>Figure </a:t>
            </a:r>
            <a:r>
              <a:rPr lang="ko-KR" altLang="en-US" sz="1400" dirty="0">
                <a:latin typeface="+mn-ea"/>
              </a:rPr>
              <a:t>여부 판별 </a:t>
            </a:r>
            <a:r>
              <a:rPr lang="en-US" altLang="ko-KR" sz="1400" dirty="0">
                <a:latin typeface="+mn-ea"/>
              </a:rPr>
              <a:t>Image Processing Model </a:t>
            </a:r>
            <a:r>
              <a:rPr lang="ko-KR" altLang="en-US" sz="1400" dirty="0">
                <a:latin typeface="+mn-ea"/>
              </a:rPr>
              <a:t>개발 및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속 데이터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016A1A-6E24-C906-1DD2-3ADECA163A4C}"/>
              </a:ext>
            </a:extLst>
          </p:cNvPr>
          <p:cNvSpPr/>
          <p:nvPr/>
        </p:nvSpPr>
        <p:spPr bwMode="auto">
          <a:xfrm>
            <a:off x="1282700" y="2097270"/>
            <a:ext cx="8686800" cy="33732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66B505-C052-B991-612A-694ED195CDF7}"/>
              </a:ext>
            </a:extLst>
          </p:cNvPr>
          <p:cNvSpPr/>
          <p:nvPr/>
        </p:nvSpPr>
        <p:spPr bwMode="auto">
          <a:xfrm>
            <a:off x="4387215" y="2937510"/>
            <a:ext cx="3417570" cy="34732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rPr>
              <a:t>Results Section</a:t>
            </a:r>
            <a:endParaRPr kumimoji="0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AD491F6-8B50-D23F-03DB-5CCCC45DA10E}"/>
              </a:ext>
            </a:extLst>
          </p:cNvPr>
          <p:cNvCxnSpPr/>
          <p:nvPr/>
        </p:nvCxnSpPr>
        <p:spPr bwMode="auto">
          <a:xfrm>
            <a:off x="4478655" y="585216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7B3E70-14D1-1825-E514-A65010C5DBE7}"/>
              </a:ext>
            </a:extLst>
          </p:cNvPr>
          <p:cNvCxnSpPr/>
          <p:nvPr/>
        </p:nvCxnSpPr>
        <p:spPr bwMode="auto">
          <a:xfrm>
            <a:off x="4478655" y="605790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10BF67B-219B-4C63-3F3B-53498DF863D0}"/>
              </a:ext>
            </a:extLst>
          </p:cNvPr>
          <p:cNvSpPr/>
          <p:nvPr/>
        </p:nvSpPr>
        <p:spPr bwMode="auto">
          <a:xfrm>
            <a:off x="8101965" y="3897630"/>
            <a:ext cx="434340" cy="155448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F5006D-01D3-D55D-0F06-4DFFBA877B61}"/>
              </a:ext>
            </a:extLst>
          </p:cNvPr>
          <p:cNvSpPr txBox="1"/>
          <p:nvPr/>
        </p:nvSpPr>
        <p:spPr>
          <a:xfrm>
            <a:off x="8938895" y="4273497"/>
            <a:ext cx="228600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실험 데이터 추출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32077-C235-4F6E-1524-725E726C9499}"/>
              </a:ext>
            </a:extLst>
          </p:cNvPr>
          <p:cNvSpPr txBox="1"/>
          <p:nvPr/>
        </p:nvSpPr>
        <p:spPr>
          <a:xfrm>
            <a:off x="1172845" y="3796830"/>
            <a:ext cx="2137410" cy="128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현재 상태</a:t>
            </a:r>
            <a:r>
              <a:rPr lang="en-US" altLang="ko-KR" b="1" dirty="0">
                <a:latin typeface="+mn-ea"/>
                <a:ea typeface="+mn-ea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플라스틱 열분해 </a:t>
            </a:r>
            <a:endParaRPr lang="en-US" altLang="ko-KR" b="1" dirty="0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논문 수집 완료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B044B91-9A4C-DB36-88B5-E38630E36608}"/>
              </a:ext>
            </a:extLst>
          </p:cNvPr>
          <p:cNvSpPr/>
          <p:nvPr/>
        </p:nvSpPr>
        <p:spPr bwMode="auto">
          <a:xfrm>
            <a:off x="3550285" y="3897630"/>
            <a:ext cx="434340" cy="155448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pic>
        <p:nvPicPr>
          <p:cNvPr id="5" name="그림 4" descr="텍스트, 도표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0F77B6-89C0-4A63-9A8A-CD162A9ED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43" y="3759425"/>
            <a:ext cx="2896553" cy="198986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300FA2B-85D8-C52C-F800-7EF0F9EF6509}"/>
              </a:ext>
            </a:extLst>
          </p:cNvPr>
          <p:cNvCxnSpPr/>
          <p:nvPr/>
        </p:nvCxnSpPr>
        <p:spPr bwMode="auto">
          <a:xfrm>
            <a:off x="4478655" y="343107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CCDA486-ABE9-50FA-4843-595DDB9D67DB}"/>
              </a:ext>
            </a:extLst>
          </p:cNvPr>
          <p:cNvCxnSpPr/>
          <p:nvPr/>
        </p:nvCxnSpPr>
        <p:spPr bwMode="auto">
          <a:xfrm>
            <a:off x="4478655" y="363681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676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B98F75A7-2000-3905-CB73-703F96B8B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FB3B9072-9ABD-43CA-2274-3FD3A7B9AC9C}"/>
              </a:ext>
            </a:extLst>
          </p:cNvPr>
          <p:cNvSpPr/>
          <p:nvPr/>
        </p:nvSpPr>
        <p:spPr bwMode="auto">
          <a:xfrm>
            <a:off x="7455184" y="-12568"/>
            <a:ext cx="4736816" cy="6870567"/>
          </a:xfrm>
          <a:prstGeom prst="rect">
            <a:avLst/>
          </a:prstGeom>
          <a:solidFill>
            <a:schemeClr val="accent6">
              <a:lumMod val="75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EE1076B4-DDC1-0C00-8A4F-F6AFEF2D7EC8}"/>
              </a:ext>
            </a:extLst>
          </p:cNvPr>
          <p:cNvSpPr/>
          <p:nvPr/>
        </p:nvSpPr>
        <p:spPr>
          <a:xfrm flipH="1">
            <a:off x="6585769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A436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E3A4D4B7-9021-DE83-114C-D20B2378B494}"/>
              </a:ext>
            </a:extLst>
          </p:cNvPr>
          <p:cNvSpPr/>
          <p:nvPr/>
        </p:nvSpPr>
        <p:spPr>
          <a:xfrm flipH="1">
            <a:off x="5961548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9B88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평행 사변형 13">
            <a:extLst>
              <a:ext uri="{FF2B5EF4-FFF2-40B4-BE49-F238E27FC236}">
                <a16:creationId xmlns:a16="http://schemas.microsoft.com/office/drawing/2014/main" id="{AA114BBF-747A-1F69-025F-72DD8A380271}"/>
              </a:ext>
            </a:extLst>
          </p:cNvPr>
          <p:cNvSpPr/>
          <p:nvPr/>
        </p:nvSpPr>
        <p:spPr>
          <a:xfrm flipH="1">
            <a:off x="-1" y="-14516"/>
            <a:ext cx="9439479" cy="6901543"/>
          </a:xfrm>
          <a:custGeom>
            <a:avLst/>
            <a:gdLst>
              <a:gd name="connsiteX0" fmla="*/ 0 w 3410857"/>
              <a:gd name="connsiteY0" fmla="*/ 6858000 h 6858000"/>
              <a:gd name="connsiteX1" fmla="*/ 1250216 w 3410857"/>
              <a:gd name="connsiteY1" fmla="*/ 0 h 6858000"/>
              <a:gd name="connsiteX2" fmla="*/ 3410857 w 3410857"/>
              <a:gd name="connsiteY2" fmla="*/ 0 h 6858000"/>
              <a:gd name="connsiteX3" fmla="*/ 2160641 w 3410857"/>
              <a:gd name="connsiteY3" fmla="*/ 6858000 h 6858000"/>
              <a:gd name="connsiteX4" fmla="*/ 0 w 3410857"/>
              <a:gd name="connsiteY4" fmla="*/ 6858000 h 6858000"/>
              <a:gd name="connsiteX0" fmla="*/ 0 w 6705600"/>
              <a:gd name="connsiteY0" fmla="*/ 6887029 h 6887029"/>
              <a:gd name="connsiteX1" fmla="*/ 1250216 w 6705600"/>
              <a:gd name="connsiteY1" fmla="*/ 29029 h 6887029"/>
              <a:gd name="connsiteX2" fmla="*/ 6705600 w 6705600"/>
              <a:gd name="connsiteY2" fmla="*/ 0 h 6887029"/>
              <a:gd name="connsiteX3" fmla="*/ 2160641 w 6705600"/>
              <a:gd name="connsiteY3" fmla="*/ 6887029 h 6887029"/>
              <a:gd name="connsiteX4" fmla="*/ 0 w 6705600"/>
              <a:gd name="connsiteY4" fmla="*/ 6887029 h 6887029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705600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44343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58857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458857"/>
              <a:gd name="connsiteY0" fmla="*/ 6887029 h 6959600"/>
              <a:gd name="connsiteX1" fmla="*/ 1250216 w 6458857"/>
              <a:gd name="connsiteY1" fmla="*/ 29029 h 6959600"/>
              <a:gd name="connsiteX2" fmla="*/ 6458857 w 6458857"/>
              <a:gd name="connsiteY2" fmla="*/ 0 h 6959600"/>
              <a:gd name="connsiteX3" fmla="*/ 6166583 w 6458857"/>
              <a:gd name="connsiteY3" fmla="*/ 6959600 h 6959600"/>
              <a:gd name="connsiteX4" fmla="*/ 0 w 6458857"/>
              <a:gd name="connsiteY4" fmla="*/ 6887029 h 6959600"/>
              <a:gd name="connsiteX0" fmla="*/ 0 w 6471383"/>
              <a:gd name="connsiteY0" fmla="*/ 6887029 h 6887029"/>
              <a:gd name="connsiteX1" fmla="*/ 1250216 w 6471383"/>
              <a:gd name="connsiteY1" fmla="*/ 29029 h 6887029"/>
              <a:gd name="connsiteX2" fmla="*/ 6458857 w 6471383"/>
              <a:gd name="connsiteY2" fmla="*/ 0 h 6887029"/>
              <a:gd name="connsiteX3" fmla="*/ 6471383 w 6471383"/>
              <a:gd name="connsiteY3" fmla="*/ 6887029 h 6887029"/>
              <a:gd name="connsiteX4" fmla="*/ 0 w 6471383"/>
              <a:gd name="connsiteY4" fmla="*/ 6887029 h 6887029"/>
              <a:gd name="connsiteX0" fmla="*/ 0 w 7257159"/>
              <a:gd name="connsiteY0" fmla="*/ 6872515 h 6872515"/>
              <a:gd name="connsiteX1" fmla="*/ 1250216 w 7257159"/>
              <a:gd name="connsiteY1" fmla="*/ 14515 h 6872515"/>
              <a:gd name="connsiteX2" fmla="*/ 7257143 w 7257159"/>
              <a:gd name="connsiteY2" fmla="*/ 0 h 6872515"/>
              <a:gd name="connsiteX3" fmla="*/ 6471383 w 7257159"/>
              <a:gd name="connsiteY3" fmla="*/ 6872515 h 6872515"/>
              <a:gd name="connsiteX4" fmla="*/ 0 w 7257159"/>
              <a:gd name="connsiteY4" fmla="*/ 6872515 h 6872515"/>
              <a:gd name="connsiteX0" fmla="*/ 0 w 7284183"/>
              <a:gd name="connsiteY0" fmla="*/ 6872515 h 6901543"/>
              <a:gd name="connsiteX1" fmla="*/ 1250216 w 7284183"/>
              <a:gd name="connsiteY1" fmla="*/ 14515 h 6901543"/>
              <a:gd name="connsiteX2" fmla="*/ 7257143 w 7284183"/>
              <a:gd name="connsiteY2" fmla="*/ 0 h 6901543"/>
              <a:gd name="connsiteX3" fmla="*/ 7284183 w 7284183"/>
              <a:gd name="connsiteY3" fmla="*/ 6901543 h 6901543"/>
              <a:gd name="connsiteX4" fmla="*/ 0 w 7284183"/>
              <a:gd name="connsiteY4" fmla="*/ 6872515 h 6901543"/>
              <a:gd name="connsiteX0" fmla="*/ 0 w 7547476"/>
              <a:gd name="connsiteY0" fmla="*/ 6872515 h 6901543"/>
              <a:gd name="connsiteX1" fmla="*/ 1250216 w 7547476"/>
              <a:gd name="connsiteY1" fmla="*/ 14515 h 6901543"/>
              <a:gd name="connsiteX2" fmla="*/ 7547429 w 7547476"/>
              <a:gd name="connsiteY2" fmla="*/ 0 h 6901543"/>
              <a:gd name="connsiteX3" fmla="*/ 7284183 w 7547476"/>
              <a:gd name="connsiteY3" fmla="*/ 6901543 h 6901543"/>
              <a:gd name="connsiteX4" fmla="*/ 0 w 7547476"/>
              <a:gd name="connsiteY4" fmla="*/ 6872515 h 6901543"/>
              <a:gd name="connsiteX0" fmla="*/ 0 w 7547612"/>
              <a:gd name="connsiteY0" fmla="*/ 6872515 h 6901543"/>
              <a:gd name="connsiteX1" fmla="*/ 1250216 w 7547612"/>
              <a:gd name="connsiteY1" fmla="*/ 14515 h 6901543"/>
              <a:gd name="connsiteX2" fmla="*/ 7547429 w 7547612"/>
              <a:gd name="connsiteY2" fmla="*/ 0 h 6901543"/>
              <a:gd name="connsiteX3" fmla="*/ 7487383 w 7547612"/>
              <a:gd name="connsiteY3" fmla="*/ 6901543 h 6901543"/>
              <a:gd name="connsiteX4" fmla="*/ 0 w 7547612"/>
              <a:gd name="connsiteY4" fmla="*/ 6872515 h 6901543"/>
              <a:gd name="connsiteX0" fmla="*/ 0 w 7533145"/>
              <a:gd name="connsiteY0" fmla="*/ 6872515 h 6901543"/>
              <a:gd name="connsiteX1" fmla="*/ 1250216 w 7533145"/>
              <a:gd name="connsiteY1" fmla="*/ 14515 h 6901543"/>
              <a:gd name="connsiteX2" fmla="*/ 7532915 w 7533145"/>
              <a:gd name="connsiteY2" fmla="*/ 0 h 6901543"/>
              <a:gd name="connsiteX3" fmla="*/ 7487383 w 7533145"/>
              <a:gd name="connsiteY3" fmla="*/ 6901543 h 6901543"/>
              <a:gd name="connsiteX4" fmla="*/ 0 w 7533145"/>
              <a:gd name="connsiteY4" fmla="*/ 6872515 h 6901543"/>
              <a:gd name="connsiteX0" fmla="*/ 0 w 7533928"/>
              <a:gd name="connsiteY0" fmla="*/ 6872515 h 6901543"/>
              <a:gd name="connsiteX1" fmla="*/ 1250216 w 7533928"/>
              <a:gd name="connsiteY1" fmla="*/ 14515 h 6901543"/>
              <a:gd name="connsiteX2" fmla="*/ 7532915 w 7533928"/>
              <a:gd name="connsiteY2" fmla="*/ 0 h 6901543"/>
              <a:gd name="connsiteX3" fmla="*/ 7530926 w 7533928"/>
              <a:gd name="connsiteY3" fmla="*/ 6901543 h 6901543"/>
              <a:gd name="connsiteX4" fmla="*/ 0 w 7533928"/>
              <a:gd name="connsiteY4" fmla="*/ 6872515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928" h="6901543">
                <a:moveTo>
                  <a:pt x="0" y="6872515"/>
                </a:moveTo>
                <a:lnTo>
                  <a:pt x="1250216" y="14515"/>
                </a:lnTo>
                <a:lnTo>
                  <a:pt x="7532915" y="0"/>
                </a:lnTo>
                <a:cubicBezTo>
                  <a:pt x="7537090" y="2295676"/>
                  <a:pt x="7526751" y="4605867"/>
                  <a:pt x="7530926" y="6901543"/>
                </a:cubicBezTo>
                <a:lnTo>
                  <a:pt x="0" y="68725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Google Shape;93;p13">
            <a:extLst>
              <a:ext uri="{FF2B5EF4-FFF2-40B4-BE49-F238E27FC236}">
                <a16:creationId xmlns:a16="http://schemas.microsoft.com/office/drawing/2014/main" id="{CCDA3C66-0431-7600-1CB5-BDE513202964}"/>
              </a:ext>
            </a:extLst>
          </p:cNvPr>
          <p:cNvSpPr txBox="1">
            <a:spLocks/>
          </p:cNvSpPr>
          <p:nvPr/>
        </p:nvSpPr>
        <p:spPr>
          <a:xfrm>
            <a:off x="62807" y="1748928"/>
            <a:ext cx="7774907" cy="195479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ko-KR" altLang="en-US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플라스틱 열분해 논문 </a:t>
            </a:r>
            <a:r>
              <a:rPr kumimoji="1" lang="ko-KR" altLang="en-US" sz="3000" b="1" dirty="0" err="1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크롤링</a:t>
            </a:r>
            <a:endParaRPr kumimoji="1" lang="en-US" altLang="ko-KR" sz="3000" b="1" dirty="0">
              <a:solidFill>
                <a:schemeClr val="accent5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en-US" altLang="ko-KR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Progress</a:t>
            </a:r>
            <a:r>
              <a:rPr kumimoji="1" lang="ko-KR" altLang="en-US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보고</a:t>
            </a:r>
            <a:endParaRPr kumimoji="1" lang="en-US" altLang="ko-KR" sz="3000" b="1" dirty="0">
              <a:solidFill>
                <a:schemeClr val="accent5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en-US" altLang="ko-KR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2025) 1117~1202 </a:t>
            </a:r>
            <a:r>
              <a:rPr kumimoji="1" lang="en-US" altLang="ko-KR" sz="3000" b="1" dirty="0" err="1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develope</a:t>
            </a:r>
            <a:endParaRPr kumimoji="1" lang="en-US" altLang="ko-KR" sz="2800" b="1" dirty="0">
              <a:solidFill>
                <a:srgbClr val="9B8873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Google Shape;153;p20">
            <a:extLst>
              <a:ext uri="{FF2B5EF4-FFF2-40B4-BE49-F238E27FC236}">
                <a16:creationId xmlns:a16="http://schemas.microsoft.com/office/drawing/2014/main" id="{BE0AEDEF-55AD-BD04-4998-C9FB7F6C6D7D}"/>
              </a:ext>
            </a:extLst>
          </p:cNvPr>
          <p:cNvSpPr txBox="1">
            <a:spLocks/>
          </p:cNvSpPr>
          <p:nvPr/>
        </p:nvSpPr>
        <p:spPr>
          <a:xfrm>
            <a:off x="105320" y="4706528"/>
            <a:ext cx="6548286" cy="1789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안 용 상</a:t>
            </a:r>
            <a:endParaRPr 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 Systems Engineering &amp; Intelligence Design Lab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Department of Chemical Engineering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Kyung </a:t>
            </a:r>
            <a:r>
              <a:rPr lang="en-US" sz="15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Hee</a:t>
            </a: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University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E0186E-D4F8-E367-7025-4F35C2B6DF20}"/>
              </a:ext>
            </a:extLst>
          </p:cNvPr>
          <p:cNvGrpSpPr/>
          <p:nvPr/>
        </p:nvGrpSpPr>
        <p:grpSpPr>
          <a:xfrm>
            <a:off x="231580" y="85060"/>
            <a:ext cx="2920394" cy="661066"/>
            <a:chOff x="231580" y="85060"/>
            <a:chExt cx="2534216" cy="573650"/>
          </a:xfrm>
        </p:grpSpPr>
        <p:pic>
          <p:nvPicPr>
            <p:cNvPr id="7" name="그림 6" descr="텍스트, 로고, 엠블럼, 폰트이(가) 표시된 사진&#10;&#10;자동 생성된 설명">
              <a:extLst>
                <a:ext uri="{FF2B5EF4-FFF2-40B4-BE49-F238E27FC236}">
                  <a16:creationId xmlns:a16="http://schemas.microsoft.com/office/drawing/2014/main" id="{F9F0825C-D456-4F80-4C98-2878FEFD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0" y="215111"/>
              <a:ext cx="1539333" cy="37519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A3F22F4-7FE4-A116-CAA8-8B3603744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9" t="10161" r="5433" b="11878"/>
            <a:stretch/>
          </p:blipFill>
          <p:spPr>
            <a:xfrm>
              <a:off x="1868209" y="85060"/>
              <a:ext cx="897587" cy="573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180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9371D-D1CA-BB8B-698A-78215A806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5DE6A768-3B55-C612-1E83-B640D12FB88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9CB48E72-AFED-3D9F-DDBF-C9990C17C3DE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업데이트 사항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FC4EB-A7FE-0D69-66F9-9373C2DCDED6}"/>
              </a:ext>
            </a:extLst>
          </p:cNvPr>
          <p:cNvSpPr txBox="1"/>
          <p:nvPr/>
        </p:nvSpPr>
        <p:spPr>
          <a:xfrm>
            <a:off x="925830" y="801569"/>
            <a:ext cx="10447020" cy="378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수집한 </a:t>
            </a:r>
            <a:r>
              <a:rPr lang="en-US" altLang="ko-KR" dirty="0">
                <a:latin typeface="+mn-ea"/>
              </a:rPr>
              <a:t>1662</a:t>
            </a:r>
            <a:r>
              <a:rPr lang="ko-KR" altLang="en-US" dirty="0">
                <a:latin typeface="+mn-ea"/>
              </a:rPr>
              <a:t>개의 플라스틱 열분해 논문의 </a:t>
            </a:r>
            <a:r>
              <a:rPr lang="ko-KR" altLang="en-US" dirty="0" err="1">
                <a:latin typeface="+mn-ea"/>
              </a:rPr>
              <a:t>풀텍스트</a:t>
            </a:r>
            <a:r>
              <a:rPr lang="ko-KR" altLang="en-US" dirty="0">
                <a:latin typeface="+mn-ea"/>
              </a:rPr>
              <a:t> 또는 </a:t>
            </a:r>
            <a:r>
              <a:rPr lang="en-US" altLang="ko-KR" dirty="0">
                <a:latin typeface="+mn-ea"/>
              </a:rPr>
              <a:t>pdf </a:t>
            </a:r>
            <a:r>
              <a:rPr lang="ko-KR" altLang="en-US" dirty="0">
                <a:latin typeface="+mn-ea"/>
              </a:rPr>
              <a:t>다운로드 및 </a:t>
            </a:r>
            <a:r>
              <a:rPr lang="ko-KR" altLang="en-US" dirty="0" err="1">
                <a:latin typeface="+mn-ea"/>
              </a:rPr>
              <a:t>크롤링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다운로드 받은 </a:t>
            </a:r>
            <a:r>
              <a:rPr lang="en-US" altLang="ko-KR" dirty="0">
                <a:latin typeface="+mn-ea"/>
              </a:rPr>
              <a:t>pdf</a:t>
            </a:r>
            <a:r>
              <a:rPr lang="ko-KR" altLang="en-US" dirty="0">
                <a:latin typeface="+mn-ea"/>
              </a:rPr>
              <a:t>를 </a:t>
            </a:r>
            <a:r>
              <a:rPr lang="en-US" altLang="ko-KR" dirty="0">
                <a:latin typeface="+mn-ea"/>
              </a:rPr>
              <a:t>markdown Text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Figure Image</a:t>
            </a:r>
            <a:r>
              <a:rPr lang="ko-KR" altLang="en-US" dirty="0">
                <a:latin typeface="+mn-ea"/>
              </a:rPr>
              <a:t>로 분해 </a:t>
            </a:r>
            <a:r>
              <a:rPr lang="en-US" altLang="ko-KR" dirty="0">
                <a:latin typeface="+mn-ea"/>
              </a:rPr>
              <a:t>(marker engine) – </a:t>
            </a:r>
            <a:r>
              <a:rPr lang="en-US" altLang="ko-KR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박사님께 소량 검수 요청 </a:t>
            </a:r>
            <a:r>
              <a:rPr lang="en-US" altLang="ko-KR" dirty="0">
                <a:latin typeface="+mn-ea"/>
              </a:rPr>
              <a:t>(QWEN3 </a:t>
            </a:r>
            <a:r>
              <a:rPr lang="ko-KR" altLang="en-US" dirty="0">
                <a:latin typeface="+mn-ea"/>
              </a:rPr>
              <a:t>모델 판단 대한 검증이 필요</a:t>
            </a:r>
            <a:r>
              <a:rPr lang="en-US" altLang="ko-KR" dirty="0">
                <a:latin typeface="+mn-ea"/>
              </a:rPr>
              <a:t>)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9700</a:t>
            </a:r>
            <a:r>
              <a:rPr lang="ko-KR" altLang="en-US" dirty="0" err="1">
                <a:latin typeface="+mn-ea"/>
              </a:rPr>
              <a:t>여개중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400</a:t>
            </a:r>
            <a:r>
              <a:rPr lang="ko-KR" altLang="en-US" dirty="0">
                <a:latin typeface="+mn-ea"/>
              </a:rPr>
              <a:t>개 정도 </a:t>
            </a:r>
            <a:r>
              <a:rPr lang="ko-KR" altLang="en-US" dirty="0" err="1">
                <a:latin typeface="+mn-ea"/>
              </a:rPr>
              <a:t>검수해주심</a:t>
            </a:r>
            <a:r>
              <a:rPr lang="en-US" altLang="ko-KR" dirty="0">
                <a:latin typeface="+mn-ea"/>
              </a:rPr>
              <a:t>. (YES 200 / NO 200)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박사님의 피드백 정리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피드백을 반영한 </a:t>
            </a:r>
            <a:r>
              <a:rPr lang="en-US" altLang="ko-KR" dirty="0">
                <a:latin typeface="+mn-ea"/>
              </a:rPr>
              <a:t>LLM Prompt</a:t>
            </a:r>
            <a:r>
              <a:rPr lang="ko-KR" altLang="en-US" dirty="0">
                <a:latin typeface="+mn-ea"/>
              </a:rPr>
              <a:t>를 다시 작성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Qwen3 </a:t>
            </a:r>
            <a:r>
              <a:rPr lang="ko-KR" altLang="en-US" dirty="0">
                <a:latin typeface="+mn-ea"/>
              </a:rPr>
              <a:t>모델로 다시 분류 </a:t>
            </a:r>
            <a:r>
              <a:rPr lang="en-US" altLang="ko-KR" dirty="0">
                <a:latin typeface="+mn-ea"/>
              </a:rPr>
              <a:t>Task </a:t>
            </a:r>
            <a:r>
              <a:rPr lang="ko-KR" altLang="en-US" dirty="0">
                <a:latin typeface="+mn-ea"/>
              </a:rPr>
              <a:t>수행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통계 및 결과 분석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D9D4FE-A244-6133-A88E-C34467E6E6E6}"/>
              </a:ext>
            </a:extLst>
          </p:cNvPr>
          <p:cNvSpPr/>
          <p:nvPr/>
        </p:nvSpPr>
        <p:spPr bwMode="auto">
          <a:xfrm>
            <a:off x="925830" y="2103120"/>
            <a:ext cx="9269730" cy="248095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1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31C57-16AB-809D-6A43-6B31A6D1B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E88B2F5F-7036-1DF7-8562-06289CCE1F46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312457C6-E595-F666-1EF9-6B488CF4A5F8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(1117)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지난번 분류 작업에서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9F562-22F8-BA48-FDA7-744CD9AD64A5}"/>
              </a:ext>
            </a:extLst>
          </p:cNvPr>
          <p:cNvSpPr txBox="1"/>
          <p:nvPr/>
        </p:nvSpPr>
        <p:spPr>
          <a:xfrm>
            <a:off x="295629" y="801569"/>
            <a:ext cx="960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9707</a:t>
            </a:r>
            <a:r>
              <a:rPr lang="ko-KR" altLang="en-US" b="1" dirty="0"/>
              <a:t>개 논문 데이터 플라스틱 열분해 </a:t>
            </a:r>
            <a:r>
              <a:rPr lang="ko-KR" altLang="en-US" b="1" dirty="0" err="1"/>
              <a:t>랩스케일</a:t>
            </a:r>
            <a:r>
              <a:rPr lang="ko-KR" altLang="en-US" b="1" dirty="0"/>
              <a:t> 실험 </a:t>
            </a:r>
            <a:r>
              <a:rPr lang="en-US" altLang="ko-KR" b="1" dirty="0"/>
              <a:t>Paper</a:t>
            </a:r>
            <a:r>
              <a:rPr lang="ko-KR" altLang="en-US" b="1" dirty="0"/>
              <a:t>여부 추론 결과</a:t>
            </a:r>
            <a:endParaRPr lang="en-US" altLang="ko-KR" b="1" dirty="0"/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FF30B0-B092-C578-F6B4-4A507416F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61" y="1581304"/>
            <a:ext cx="6351540" cy="447512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D4A47C8-7B41-20EA-6E51-5BFE57D2E987}"/>
              </a:ext>
            </a:extLst>
          </p:cNvPr>
          <p:cNvGrpSpPr/>
          <p:nvPr/>
        </p:nvGrpSpPr>
        <p:grpSpPr>
          <a:xfrm>
            <a:off x="365281" y="1939404"/>
            <a:ext cx="8780965" cy="3017281"/>
            <a:chOff x="557538" y="2544251"/>
            <a:chExt cx="11076924" cy="3806212"/>
          </a:xfrm>
        </p:grpSpPr>
        <p:pic>
          <p:nvPicPr>
            <p:cNvPr id="7" name="그림 6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792D085-5D32-8A7D-D467-43AC1D0DC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39" y="2544251"/>
              <a:ext cx="6618654" cy="17002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EC0295-3B65-2A36-006A-FF2389A17C4D}"/>
                </a:ext>
              </a:extLst>
            </p:cNvPr>
            <p:cNvSpPr txBox="1"/>
            <p:nvPr/>
          </p:nvSpPr>
          <p:spPr>
            <a:xfrm>
              <a:off x="557539" y="4680983"/>
              <a:ext cx="6509385" cy="1669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약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시간 소요</a:t>
              </a:r>
              <a:br>
                <a:rPr lang="en-US" altLang="ko-KR" sz="1600" dirty="0"/>
              </a:b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전체 </a:t>
              </a:r>
              <a:r>
                <a:rPr lang="en-US" altLang="ko-KR" sz="1600" dirty="0"/>
                <a:t>9707</a:t>
              </a:r>
              <a:r>
                <a:rPr lang="ko-KR" altLang="en-US" sz="1600" dirty="0"/>
                <a:t>개 중 </a:t>
              </a:r>
              <a:r>
                <a:rPr lang="en-US" altLang="ko-KR" sz="1600" dirty="0"/>
                <a:t>1662</a:t>
              </a:r>
              <a:r>
                <a:rPr lang="ko-KR" altLang="en-US" sz="1600" dirty="0"/>
                <a:t>개가 플라스틱 열분해 </a:t>
              </a:r>
              <a:r>
                <a:rPr lang="ko-KR" altLang="en-US" sz="1600" dirty="0" err="1"/>
                <a:t>랩스케일</a:t>
              </a:r>
              <a:r>
                <a:rPr lang="ko-KR" altLang="en-US" sz="1600" dirty="0"/>
                <a:t> 실험 </a:t>
              </a:r>
              <a:r>
                <a:rPr lang="en-US" altLang="ko-KR" sz="1600" dirty="0"/>
                <a:t>Paper</a:t>
              </a:r>
              <a:r>
                <a:rPr lang="ko-KR" altLang="en-US" sz="1600" dirty="0"/>
                <a:t>로 판정 </a:t>
              </a:r>
              <a:r>
                <a:rPr lang="en-US" altLang="ko-KR" sz="1600" dirty="0"/>
                <a:t>(YES)</a:t>
              </a:r>
              <a:endParaRPr lang="ko-KR" altLang="en-US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ko-KR" altLang="en-US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2686F0-0A57-DED1-102F-DE277F72ACDB}"/>
                </a:ext>
              </a:extLst>
            </p:cNvPr>
            <p:cNvSpPr txBox="1"/>
            <p:nvPr/>
          </p:nvSpPr>
          <p:spPr>
            <a:xfrm>
              <a:off x="557538" y="4253908"/>
              <a:ext cx="11076924" cy="427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82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72E0-6B69-5708-910A-6437330B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D57CBA8E-D225-E18A-C307-F6194152AEDD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0F8DFB6-79E2-FB91-CBCA-FA2CBC47080F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 분류 결과 검수 작업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7C0B5-E483-5640-C20E-C928F2CBC224}"/>
              </a:ext>
            </a:extLst>
          </p:cNvPr>
          <p:cNvSpPr txBox="1"/>
          <p:nvPr/>
        </p:nvSpPr>
        <p:spPr>
          <a:xfrm>
            <a:off x="295629" y="801569"/>
            <a:ext cx="960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동호 박사님의 검수 </a:t>
            </a:r>
            <a:r>
              <a:rPr lang="en-US" altLang="ko-KR" b="1" dirty="0"/>
              <a:t>(</a:t>
            </a:r>
            <a:r>
              <a:rPr lang="ko-KR" altLang="en-US" b="1" dirty="0"/>
              <a:t>약</a:t>
            </a:r>
            <a:r>
              <a:rPr lang="en-US" altLang="ko-KR" b="1" dirty="0"/>
              <a:t> 400</a:t>
            </a:r>
            <a:r>
              <a:rPr lang="ko-KR" altLang="en-US" b="1" dirty="0"/>
              <a:t>여개</a:t>
            </a:r>
            <a:r>
              <a:rPr lang="en-US" altLang="ko-KR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05F803-6C2D-82A8-EA50-DE481B90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" y="1693754"/>
            <a:ext cx="5148266" cy="2383631"/>
          </a:xfrm>
          <a:prstGeom prst="roundRect">
            <a:avLst>
              <a:gd name="adj" fmla="val 707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D5910D-5F16-CE7C-7274-B7908F171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693754"/>
            <a:ext cx="5509260" cy="2385767"/>
          </a:xfrm>
          <a:prstGeom prst="roundRect">
            <a:avLst>
              <a:gd name="adj" fmla="val 3678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92C41-0071-C020-851B-4948B3342B66}"/>
              </a:ext>
            </a:extLst>
          </p:cNvPr>
          <p:cNvSpPr txBox="1"/>
          <p:nvPr/>
        </p:nvSpPr>
        <p:spPr>
          <a:xfrm>
            <a:off x="459543" y="1296191"/>
            <a:ext cx="343662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1" i="1" dirty="0">
                <a:solidFill>
                  <a:srgbClr val="002060"/>
                </a:solidFill>
                <a:latin typeface="+mn-ea"/>
                <a:ea typeface="+mn-ea"/>
              </a:rPr>
              <a:t>No</a:t>
            </a:r>
            <a:r>
              <a:rPr lang="ko-KR" altLang="en-US" sz="1400" b="1" i="1" dirty="0">
                <a:solidFill>
                  <a:srgbClr val="002060"/>
                </a:solidFill>
                <a:latin typeface="+mn-ea"/>
                <a:ea typeface="+mn-ea"/>
              </a:rPr>
              <a:t>로 분류된 것들에 대한 검수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EA9B9-6BF2-A194-F217-EFAE9E04105F}"/>
              </a:ext>
            </a:extLst>
          </p:cNvPr>
          <p:cNvSpPr txBox="1"/>
          <p:nvPr/>
        </p:nvSpPr>
        <p:spPr>
          <a:xfrm>
            <a:off x="5966460" y="1296191"/>
            <a:ext cx="343662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1" i="1" dirty="0">
                <a:solidFill>
                  <a:srgbClr val="002060"/>
                </a:solidFill>
                <a:latin typeface="+mn-ea"/>
              </a:rPr>
              <a:t>Yes</a:t>
            </a:r>
            <a:r>
              <a:rPr lang="ko-KR" altLang="en-US" sz="1400" b="1" i="1" dirty="0">
                <a:solidFill>
                  <a:srgbClr val="002060"/>
                </a:solidFill>
                <a:latin typeface="+mn-ea"/>
                <a:ea typeface="+mn-ea"/>
              </a:rPr>
              <a:t>로 분류된 것들에 대한 검수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B83D7-76DD-A450-EA52-2064BBE2874A}"/>
              </a:ext>
            </a:extLst>
          </p:cNvPr>
          <p:cNvSpPr txBox="1"/>
          <p:nvPr/>
        </p:nvSpPr>
        <p:spPr>
          <a:xfrm>
            <a:off x="459543" y="4223083"/>
            <a:ext cx="343662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1" i="1" dirty="0">
                <a:solidFill>
                  <a:srgbClr val="002060"/>
                </a:solidFill>
                <a:latin typeface="+mn-ea"/>
                <a:ea typeface="+mn-ea"/>
              </a:rPr>
              <a:t>검수 완료 후 피드백 </a:t>
            </a:r>
            <a:r>
              <a:rPr lang="en-US" altLang="ko-KR" sz="1400" b="1" i="1" dirty="0">
                <a:solidFill>
                  <a:srgbClr val="002060"/>
                </a:solidFill>
                <a:latin typeface="+mn-ea"/>
              </a:rPr>
              <a:t>Summary</a:t>
            </a:r>
            <a:endParaRPr lang="ko-KR" altLang="en-US" sz="1400" b="1" i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C30F87-4C94-1209-D82C-2ED5D9D9E74C}"/>
              </a:ext>
            </a:extLst>
          </p:cNvPr>
          <p:cNvSpPr txBox="1"/>
          <p:nvPr/>
        </p:nvSpPr>
        <p:spPr>
          <a:xfrm>
            <a:off x="537210" y="4600238"/>
            <a:ext cx="10549890" cy="1721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프로젝트의 목표는 열분해 오일 조성만으로 플라스틱 종류를 역추적할 수 있는 데이터베이스를 구축하는 것이므로</a:t>
            </a:r>
            <a:r>
              <a:rPr lang="en-US" altLang="ko-KR" sz="1200" dirty="0"/>
              <a:t>, </a:t>
            </a:r>
            <a:r>
              <a:rPr lang="ko-KR" altLang="en-US" sz="1200" dirty="0"/>
              <a:t>논문이 실제 플라스틱 열분해에서 생성된 오일 조성 데이터를 제공하느냐가 포함 여부를 결정하는 절대 기준이 </a:t>
            </a:r>
            <a:r>
              <a:rPr lang="ko-KR" altLang="en-US" sz="1200" dirty="0" err="1"/>
              <a:t>되어야함</a:t>
            </a:r>
            <a:r>
              <a:rPr lang="en-US" altLang="ko-KR" sz="1200" dirty="0"/>
              <a:t>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그런데 기존 분류에서는 </a:t>
            </a:r>
            <a:r>
              <a:rPr lang="en-US" altLang="ko-KR" sz="1200" dirty="0"/>
              <a:t>pyrolysis </a:t>
            </a:r>
            <a:r>
              <a:rPr lang="ko-KR" altLang="en-US" sz="1200" dirty="0"/>
              <a:t>자체는 맞지만 목적성이 다른 연구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수소 생산</a:t>
            </a:r>
            <a:r>
              <a:rPr lang="en-US" altLang="ko-KR" sz="1200" dirty="0"/>
              <a:t>, CNT </a:t>
            </a:r>
            <a:r>
              <a:rPr lang="ko-KR" altLang="en-US" sz="1200" dirty="0"/>
              <a:t>생성</a:t>
            </a:r>
            <a:r>
              <a:rPr lang="en-US" altLang="ko-KR" sz="1200" dirty="0"/>
              <a:t>, </a:t>
            </a:r>
            <a:r>
              <a:rPr lang="ko-KR" altLang="en-US" sz="1200" dirty="0"/>
              <a:t>특정 </a:t>
            </a:r>
            <a:r>
              <a:rPr lang="en-US" altLang="ko-KR" sz="1200" dirty="0"/>
              <a:t>aromatics </a:t>
            </a:r>
            <a:r>
              <a:rPr lang="ko-KR" altLang="en-US" sz="1200" dirty="0"/>
              <a:t>생산</a:t>
            </a:r>
            <a:r>
              <a:rPr lang="en-US" altLang="ko-KR" sz="1200" dirty="0"/>
              <a:t>, </a:t>
            </a:r>
            <a:r>
              <a:rPr lang="ko-KR" altLang="en-US" sz="1200" dirty="0"/>
              <a:t>촉매 메커니즘 연구 등</a:t>
            </a:r>
            <a:r>
              <a:rPr lang="en-US" altLang="ko-KR" sz="1200" dirty="0"/>
              <a:t>)</a:t>
            </a:r>
            <a:r>
              <a:rPr lang="ko-KR" altLang="en-US" sz="1200" dirty="0"/>
              <a:t>가 </a:t>
            </a:r>
            <a:r>
              <a:rPr lang="en-US" altLang="ko-KR" sz="1200" dirty="0"/>
              <a:t>YES</a:t>
            </a:r>
            <a:r>
              <a:rPr lang="ko-KR" altLang="en-US" sz="1200" dirty="0"/>
              <a:t>로 분류되는 경우가 많아 </a:t>
            </a:r>
            <a:r>
              <a:rPr lang="en-US" altLang="ko-KR" sz="1200" dirty="0"/>
              <a:t>YES</a:t>
            </a:r>
            <a:r>
              <a:rPr lang="ko-KR" altLang="en-US" sz="1200" dirty="0"/>
              <a:t>로 분류되는 정확도가 떨어지는 것으로 확인</a:t>
            </a:r>
            <a:r>
              <a:rPr lang="en-US" altLang="ko-KR" sz="1200" dirty="0"/>
              <a:t>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이런 연구들은 오일 조성 정보를 제공하지 않거나</a:t>
            </a:r>
            <a:r>
              <a:rPr lang="en-US" altLang="ko-KR" sz="1200" dirty="0"/>
              <a:t>, </a:t>
            </a:r>
            <a:r>
              <a:rPr lang="ko-KR" altLang="en-US" sz="1200" dirty="0"/>
              <a:t>촉매 목적에 의해 조성이 왜곡되기 때문에 </a:t>
            </a:r>
            <a:r>
              <a:rPr lang="ko-KR" altLang="en-US" sz="1200" dirty="0" err="1"/>
              <a:t>역추적</a:t>
            </a:r>
            <a:r>
              <a:rPr lang="ko-KR" altLang="en-US" sz="1200" dirty="0"/>
              <a:t> 모델 학습에 사용할 수 없음</a:t>
            </a:r>
            <a:r>
              <a:rPr lang="en-US" altLang="ko-KR" sz="1200" dirty="0"/>
              <a:t>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따라서 </a:t>
            </a:r>
            <a:r>
              <a:rPr lang="en-US" altLang="ko-KR" sz="1200" dirty="0"/>
              <a:t>YES </a:t>
            </a:r>
            <a:r>
              <a:rPr lang="ko-KR" altLang="en-US" sz="1200" dirty="0"/>
              <a:t>범주 내에서 </a:t>
            </a:r>
            <a:r>
              <a:rPr lang="ko-KR" altLang="en-US" sz="1200" b="1" dirty="0">
                <a:highlight>
                  <a:srgbClr val="FFDC79"/>
                </a:highlight>
              </a:rPr>
              <a:t>목표 생성물이 오일이 아닌 연구</a:t>
            </a:r>
            <a:r>
              <a:rPr lang="ko-KR" altLang="en-US" sz="1200" dirty="0"/>
              <a:t>를 강력하게 배제하는 기준이 필요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284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36D07-E572-5EF1-114F-083458F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2D76DBA8-21AA-DDA6-1F82-F763B73AF9CE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A9AC0FC0-3294-CD96-DDAD-C9A8F1BF1574}"/>
              </a:ext>
            </a:extLst>
          </p:cNvPr>
          <p:cNvSpPr txBox="1"/>
          <p:nvPr/>
        </p:nvSpPr>
        <p:spPr>
          <a:xfrm>
            <a:off x="365281" y="134859"/>
            <a:ext cx="4801805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Elsevier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developer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937772-C781-726B-766B-7145ED2B4645}"/>
              </a:ext>
            </a:extLst>
          </p:cNvPr>
          <p:cNvSpPr txBox="1"/>
          <p:nvPr/>
        </p:nvSpPr>
        <p:spPr>
          <a:xfrm>
            <a:off x="365280" y="801569"/>
            <a:ext cx="803529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Elsevier developer Portal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1EBF44-A843-94AD-E9DE-A2B886CFBE31}"/>
              </a:ext>
            </a:extLst>
          </p:cNvPr>
          <p:cNvSpPr txBox="1"/>
          <p:nvPr/>
        </p:nvSpPr>
        <p:spPr>
          <a:xfrm>
            <a:off x="4177665" y="1468279"/>
            <a:ext cx="6509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https://dev.elsevier.com/</a:t>
            </a:r>
            <a:r>
              <a:rPr lang="ko-KR" altLang="en-US" sz="1400" dirty="0"/>
              <a:t> 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AC20FBA-29D4-1D41-3242-3DE6F8B0B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07" y="1304014"/>
            <a:ext cx="3458058" cy="5906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40DDCF-01A0-F550-3A3B-1AC5CCCE2039}"/>
              </a:ext>
            </a:extLst>
          </p:cNvPr>
          <p:cNvSpPr txBox="1"/>
          <p:nvPr/>
        </p:nvSpPr>
        <p:spPr>
          <a:xfrm>
            <a:off x="719606" y="1896115"/>
            <a:ext cx="9738843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Elsevier Developer Portal</a:t>
            </a:r>
            <a:r>
              <a:rPr lang="ko-KR" altLang="en-US" sz="1400" dirty="0"/>
              <a:t>은 연구 데이터 접근을 위한 다양한 </a:t>
            </a:r>
            <a:r>
              <a:rPr lang="en-US" altLang="ko-KR" sz="1400" dirty="0"/>
              <a:t>API</a:t>
            </a:r>
            <a:r>
              <a:rPr lang="ko-KR" altLang="en-US" sz="1400" dirty="0"/>
              <a:t>를 제공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Scopus API</a:t>
            </a:r>
            <a:r>
              <a:rPr lang="ko-KR" altLang="en-US" sz="1400" dirty="0"/>
              <a:t>로 저자</a:t>
            </a:r>
            <a:r>
              <a:rPr lang="en-US" altLang="ko-KR" sz="1400" dirty="0"/>
              <a:t>/</a:t>
            </a:r>
            <a:r>
              <a:rPr lang="ko-KR" altLang="en-US" sz="1400" dirty="0"/>
              <a:t>인용</a:t>
            </a:r>
            <a:r>
              <a:rPr lang="en-US" altLang="ko-KR" sz="1400" dirty="0"/>
              <a:t>/</a:t>
            </a:r>
            <a:r>
              <a:rPr lang="ko-KR" altLang="en-US" sz="1400" dirty="0"/>
              <a:t>저널 </a:t>
            </a:r>
            <a:r>
              <a:rPr lang="ko-KR" altLang="en-US" sz="1400" dirty="0" err="1"/>
              <a:t>메트릭을</a:t>
            </a:r>
            <a:r>
              <a:rPr lang="ko-KR" altLang="en-US" sz="1400" dirty="0"/>
              <a:t> 조회할 수 있으며</a:t>
            </a:r>
            <a:r>
              <a:rPr lang="en-US" altLang="ko-KR" sz="1400" dirty="0"/>
              <a:t>, ScienceDirect API</a:t>
            </a:r>
            <a:r>
              <a:rPr lang="ko-KR" altLang="en-US" sz="1400" dirty="0"/>
              <a:t>를 통해 논문의 제목</a:t>
            </a:r>
            <a:r>
              <a:rPr lang="en-US" altLang="ko-KR" sz="1400" dirty="0"/>
              <a:t>/</a:t>
            </a:r>
            <a:r>
              <a:rPr lang="ko-KR" altLang="en-US" sz="1400" dirty="0"/>
              <a:t>초록</a:t>
            </a:r>
            <a:r>
              <a:rPr lang="en-US" altLang="ko-KR" sz="1400" dirty="0"/>
              <a:t>/</a:t>
            </a:r>
            <a:r>
              <a:rPr lang="ko-KR" altLang="en-US" sz="1400" dirty="0"/>
              <a:t>키워드 등 핵심 메타데이터를 자동 수집할 수 있음</a:t>
            </a:r>
            <a:r>
              <a:rPr lang="en-US" altLang="ko-KR" sz="1400" dirty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이외 다양한 기능이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이번 프로젝트에서는 </a:t>
            </a:r>
            <a:r>
              <a:rPr lang="en-US" altLang="ko-KR" sz="1400" dirty="0"/>
              <a:t>Science Direct API</a:t>
            </a:r>
            <a:r>
              <a:rPr lang="ko-KR" altLang="en-US" sz="1400" dirty="0"/>
              <a:t>를 적극 활용하였음</a:t>
            </a:r>
            <a:endParaRPr lang="en-US" altLang="ko-KR" sz="14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A1E718F-B432-EE9F-BA98-0FF7AFE30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56" y="3931550"/>
            <a:ext cx="9402487" cy="2019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EF78B59-36A9-0B9E-95F8-191140BD6F46}"/>
              </a:ext>
            </a:extLst>
          </p:cNvPr>
          <p:cNvSpPr txBox="1"/>
          <p:nvPr/>
        </p:nvSpPr>
        <p:spPr>
          <a:xfrm>
            <a:off x="9315746" y="3429000"/>
            <a:ext cx="2011384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+mn-ea"/>
                <a:ea typeface="+mn-ea"/>
              </a:rPr>
              <a:t>API ke</a:t>
            </a:r>
            <a:r>
              <a:rPr lang="en-US" altLang="ko-KR" b="1" dirty="0">
                <a:latin typeface="+mn-ea"/>
              </a:rPr>
              <a:t>y </a:t>
            </a:r>
            <a:r>
              <a:rPr lang="ko-KR" altLang="en-US" b="1" dirty="0">
                <a:latin typeface="+mn-ea"/>
              </a:rPr>
              <a:t>발급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0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AED9C-75A4-7AAB-78BA-0E6AF818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778D1130-C13F-196C-2129-03344E5B23A1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62DB14FC-9654-026F-BBC4-7B7476B685CE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박사님 피드백 정리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A9AA4-41C5-A729-3704-0FF565B13EE3}"/>
              </a:ext>
            </a:extLst>
          </p:cNvPr>
          <p:cNvSpPr txBox="1"/>
          <p:nvPr/>
        </p:nvSpPr>
        <p:spPr>
          <a:xfrm>
            <a:off x="330454" y="801569"/>
            <a:ext cx="11531091" cy="587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C00000"/>
                </a:solidFill>
                <a:highlight>
                  <a:srgbClr val="FFDC79"/>
                </a:highlight>
                <a:latin typeface="+mn-ea"/>
                <a:ea typeface="+mn-ea"/>
              </a:rPr>
              <a:t>프로젝트의 목표</a:t>
            </a:r>
            <a:r>
              <a:rPr lang="en-US" altLang="ko-KR" sz="1400" b="1" dirty="0">
                <a:solidFill>
                  <a:srgbClr val="C00000"/>
                </a:solidFill>
                <a:highlight>
                  <a:srgbClr val="FFDC79"/>
                </a:highlight>
                <a:latin typeface="+mn-ea"/>
                <a:ea typeface="+mn-ea"/>
              </a:rPr>
              <a:t>:</a:t>
            </a:r>
            <a:r>
              <a:rPr lang="ko-KR" altLang="en-US" sz="1400" b="1" dirty="0">
                <a:solidFill>
                  <a:srgbClr val="C00000"/>
                </a:solidFill>
                <a:highlight>
                  <a:srgbClr val="FFDC79"/>
                </a:highlight>
                <a:latin typeface="+mn-ea"/>
                <a:ea typeface="+mn-ea"/>
              </a:rPr>
              <a:t> </a:t>
            </a:r>
            <a:endParaRPr lang="en-US" altLang="ko-KR" sz="1400" b="1" dirty="0">
              <a:solidFill>
                <a:srgbClr val="C00000"/>
              </a:solidFill>
              <a:highlight>
                <a:srgbClr val="FFDC79"/>
              </a:highlight>
              <a:latin typeface="+mn-ea"/>
              <a:ea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플라스틱 열분해 오일 조성 데이터베이스 구축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혼합 플라스틱을 </a:t>
            </a:r>
            <a:r>
              <a:rPr lang="ko-KR" altLang="en-US" sz="1400" dirty="0" err="1">
                <a:latin typeface="+mn-ea"/>
                <a:ea typeface="+mn-ea"/>
              </a:rPr>
              <a:t>열분해했을</a:t>
            </a:r>
            <a:r>
              <a:rPr lang="ko-KR" altLang="en-US" sz="1400" dirty="0">
                <a:latin typeface="+mn-ea"/>
                <a:ea typeface="+mn-ea"/>
              </a:rPr>
              <a:t> 때 생성된 오일 성분만으로 원래 어떤 플라스틱이 들어 있었는지 역추적할 수 있는 모델 구축</a:t>
            </a:r>
            <a:endParaRPr lang="en-US" altLang="ko-KR" sz="1400" dirty="0">
              <a:latin typeface="+mn-ea"/>
              <a:ea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  <a:ea typeface="+mn-ea"/>
              </a:rPr>
              <a:t>논문을 평가 시 가장 중요한 기준</a:t>
            </a:r>
            <a:endParaRPr lang="en-US" altLang="ko-KR" sz="1400" b="1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highlight>
                  <a:srgbClr val="FFFF00"/>
                </a:highlight>
                <a:latin typeface="+mn-ea"/>
                <a:ea typeface="+mn-ea"/>
              </a:rPr>
              <a:t>열분해 결과에서 오일 조성을 충분히 제공하느냐</a:t>
            </a:r>
            <a:r>
              <a:rPr lang="ko-KR" altLang="en-US" sz="1400" b="1" dirty="0">
                <a:highlight>
                  <a:srgbClr val="FFFF00"/>
                </a:highlight>
                <a:latin typeface="+mn-ea"/>
              </a:rPr>
              <a:t> 여부</a:t>
            </a:r>
            <a:endParaRPr lang="en-US" altLang="ko-KR" sz="1400" dirty="0">
              <a:latin typeface="+mn-ea"/>
              <a:ea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  <a:ea typeface="+mn-ea"/>
              </a:rPr>
              <a:t>1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  <a:ea typeface="+mn-ea"/>
              </a:rPr>
              <a:t>차 분류 결과에 대한 피드백</a:t>
            </a:r>
            <a:endParaRPr lang="en-US" altLang="ko-KR" sz="1400" b="1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  <a:ea typeface="+mn-ea"/>
              </a:rPr>
              <a:t>NO(</a:t>
            </a:r>
            <a:r>
              <a:rPr lang="ko-KR" altLang="en-US" sz="1400" dirty="0">
                <a:latin typeface="+mn-ea"/>
                <a:ea typeface="+mn-ea"/>
              </a:rPr>
              <a:t>부적합 논문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ko-KR" altLang="en-US" sz="1400" dirty="0">
                <a:latin typeface="+mn-ea"/>
                <a:ea typeface="+mn-ea"/>
              </a:rPr>
              <a:t>는 대부분 정확히 </a:t>
            </a:r>
            <a:r>
              <a:rPr lang="ko-KR" altLang="en-US" sz="1400" dirty="0" err="1">
                <a:latin typeface="+mn-ea"/>
                <a:ea typeface="+mn-ea"/>
              </a:rPr>
              <a:t>걸러짐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  <a:ea typeface="+mn-ea"/>
              </a:rPr>
              <a:t>YES(</a:t>
            </a:r>
            <a:r>
              <a:rPr lang="ko-KR" altLang="en-US" sz="1400" dirty="0">
                <a:latin typeface="+mn-ea"/>
                <a:ea typeface="+mn-ea"/>
              </a:rPr>
              <a:t>적합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ko-KR" altLang="en-US" sz="1400" dirty="0">
                <a:latin typeface="+mn-ea"/>
                <a:ea typeface="+mn-ea"/>
              </a:rPr>
              <a:t>로 보이는 논문 중 다수가 불필요하거나 방향성이 다른 연구가 섞임</a:t>
            </a:r>
            <a:endParaRPr lang="en-US" altLang="ko-KR" sz="14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  <a:ea typeface="+mn-ea"/>
              </a:rPr>
              <a:t>문제 인식 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-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  <a:ea typeface="+mn-ea"/>
              </a:rPr>
              <a:t> YES 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  <a:ea typeface="+mn-ea"/>
              </a:rPr>
              <a:t>범주 내에서 더 정교한 필터링이 필요</a:t>
            </a:r>
            <a:endParaRPr lang="en-US" altLang="ko-KR" sz="1400" b="1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첫 번째 핵심 문제는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열분해의 목적이 오일이 아닌 경우</a:t>
            </a:r>
            <a:endParaRPr lang="en-US" altLang="ko-KR" sz="1400" dirty="0">
              <a:latin typeface="+mn-ea"/>
              <a:ea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  <a:ea typeface="+mn-ea"/>
              </a:rPr>
              <a:t>ex)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catalytic pyrolysis</a:t>
            </a:r>
            <a:r>
              <a:rPr lang="ko-KR" altLang="en-US" sz="1400" dirty="0">
                <a:latin typeface="+mn-ea"/>
                <a:ea typeface="+mn-ea"/>
              </a:rPr>
              <a:t>에서 오일보다 수소 생산이 목적 </a:t>
            </a:r>
            <a:r>
              <a:rPr lang="en-US" altLang="ko-KR" sz="1400" dirty="0">
                <a:latin typeface="+mn-ea"/>
                <a:ea typeface="+mn-ea"/>
              </a:rPr>
              <a:t>/ </a:t>
            </a:r>
            <a:r>
              <a:rPr lang="ko-KR" altLang="en-US" sz="1400" dirty="0">
                <a:latin typeface="+mn-ea"/>
                <a:ea typeface="+mn-ea"/>
              </a:rPr>
              <a:t>특정 가스 </a:t>
            </a:r>
            <a:r>
              <a:rPr lang="ko-KR" altLang="en-US" sz="1400" dirty="0" err="1">
                <a:latin typeface="+mn-ea"/>
                <a:ea typeface="+mn-ea"/>
              </a:rPr>
              <a:t>수율만을</a:t>
            </a:r>
            <a:r>
              <a:rPr lang="ko-KR" altLang="en-US" sz="1400" dirty="0">
                <a:latin typeface="+mn-ea"/>
                <a:ea typeface="+mn-ea"/>
              </a:rPr>
              <a:t> 분석하는 논문</a:t>
            </a:r>
            <a:endParaRPr lang="en-US" altLang="ko-KR" sz="1400" dirty="0">
              <a:latin typeface="+mn-ea"/>
              <a:ea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이런 논문은 출력이 오일이 아니라 수소</a:t>
            </a:r>
            <a:r>
              <a:rPr lang="en-US" altLang="ko-KR" sz="1400" dirty="0">
                <a:latin typeface="+mn-ea"/>
                <a:ea typeface="+mn-ea"/>
              </a:rPr>
              <a:t>/</a:t>
            </a:r>
            <a:r>
              <a:rPr lang="ko-KR" altLang="en-US" sz="1400" dirty="0">
                <a:latin typeface="+mn-ea"/>
                <a:ea typeface="+mn-ea"/>
              </a:rPr>
              <a:t>가스 중심이므로 조성 기반 </a:t>
            </a:r>
            <a:r>
              <a:rPr lang="ko-KR" altLang="en-US" sz="1400" dirty="0" err="1">
                <a:latin typeface="+mn-ea"/>
                <a:ea typeface="+mn-ea"/>
              </a:rPr>
              <a:t>역추적</a:t>
            </a:r>
            <a:r>
              <a:rPr lang="ko-KR" altLang="en-US" sz="1400" dirty="0">
                <a:latin typeface="+mn-ea"/>
                <a:ea typeface="+mn-ea"/>
              </a:rPr>
              <a:t> 모델을 만들 수 없음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둘째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목표 생성물이 </a:t>
            </a:r>
            <a:r>
              <a:rPr lang="en-US" altLang="ko-KR" sz="1400" dirty="0">
                <a:latin typeface="+mn-ea"/>
                <a:ea typeface="+mn-ea"/>
              </a:rPr>
              <a:t>aromatics</a:t>
            </a:r>
            <a:r>
              <a:rPr lang="ko-KR" altLang="en-US" sz="1400" dirty="0">
                <a:latin typeface="+mn-ea"/>
                <a:ea typeface="+mn-ea"/>
              </a:rPr>
              <a:t>나 카본 </a:t>
            </a:r>
            <a:r>
              <a:rPr lang="ko-KR" altLang="en-US" sz="1400" dirty="0" err="1">
                <a:latin typeface="+mn-ea"/>
                <a:ea typeface="+mn-ea"/>
              </a:rPr>
              <a:t>나노튜브</a:t>
            </a:r>
            <a:r>
              <a:rPr lang="ko-KR" altLang="en-US" sz="1400" dirty="0">
                <a:latin typeface="+mn-ea"/>
                <a:ea typeface="+mn-ea"/>
              </a:rPr>
              <a:t> 등 특정 물질 생산인 논문도 부적합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  <a:ea typeface="+mn-ea"/>
              </a:rPr>
              <a:t>ex)</a:t>
            </a:r>
            <a:r>
              <a:rPr lang="ko-KR" altLang="en-US" sz="1400" dirty="0">
                <a:latin typeface="+mn-ea"/>
                <a:ea typeface="+mn-ea"/>
              </a:rPr>
              <a:t> 고온 촉매 반응으로 폴리에틸렌과 </a:t>
            </a:r>
            <a:r>
              <a:rPr lang="ko-KR" altLang="en-US" sz="1400" dirty="0" err="1">
                <a:latin typeface="+mn-ea"/>
                <a:ea typeface="+mn-ea"/>
              </a:rPr>
              <a:t>폴리스타이렌</a:t>
            </a:r>
            <a:r>
              <a:rPr lang="ko-KR" altLang="en-US" sz="1400" dirty="0">
                <a:latin typeface="+mn-ea"/>
                <a:ea typeface="+mn-ea"/>
              </a:rPr>
              <a:t> 모두에서 </a:t>
            </a:r>
            <a:r>
              <a:rPr lang="ko-KR" altLang="en-US" sz="1400" dirty="0" err="1">
                <a:latin typeface="+mn-ea"/>
                <a:ea typeface="+mn-ea"/>
              </a:rPr>
              <a:t>아로마틱스가</a:t>
            </a:r>
            <a:r>
              <a:rPr lang="ko-KR" altLang="en-US" sz="1400" dirty="0">
                <a:latin typeface="+mn-ea"/>
                <a:ea typeface="+mn-ea"/>
              </a:rPr>
              <a:t> 생성될 수 </a:t>
            </a:r>
            <a:r>
              <a:rPr lang="ko-KR" altLang="en-US" sz="1400" dirty="0">
                <a:latin typeface="+mn-ea"/>
              </a:rPr>
              <a:t>있음</a:t>
            </a:r>
            <a:r>
              <a:rPr lang="en-US" altLang="ko-KR" sz="1400" dirty="0">
                <a:latin typeface="+mn-ea"/>
              </a:rPr>
              <a:t>.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오일 조성만으로 두 플라스틱을 구분하기 어려움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셋째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플라스틱 특성을 보는 것이 아니라 촉매의 기능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탈수소화</a:t>
            </a:r>
            <a:r>
              <a:rPr lang="en-US" altLang="ko-KR" sz="1400" dirty="0">
                <a:latin typeface="+mn-ea"/>
              </a:rPr>
              <a:t>/</a:t>
            </a:r>
            <a:r>
              <a:rPr lang="en-US" altLang="ko-KR" sz="1400" dirty="0">
                <a:latin typeface="+mn-ea"/>
                <a:ea typeface="+mn-ea"/>
              </a:rPr>
              <a:t>CNT </a:t>
            </a:r>
            <a:r>
              <a:rPr lang="ko-KR" altLang="en-US" sz="1400" dirty="0">
                <a:latin typeface="+mn-ea"/>
                <a:ea typeface="+mn-ea"/>
              </a:rPr>
              <a:t>생산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  <a:ea typeface="+mn-ea"/>
              </a:rPr>
              <a:t>탈산소화 등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ko-KR" altLang="en-US" sz="1400" dirty="0">
                <a:latin typeface="+mn-ea"/>
                <a:ea typeface="+mn-ea"/>
              </a:rPr>
              <a:t>에 초점이 맞춰진 논문도 배제해야 </a:t>
            </a:r>
            <a:r>
              <a:rPr lang="ko-KR" altLang="en-US" sz="1400" dirty="0">
                <a:latin typeface="+mn-ea"/>
              </a:rPr>
              <a:t>함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이러한 논문들은 촉매 메커니즘이 핵심이며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플라스틱 자체 조성 변화에 대한 일반화된 정보를 얻기 어려움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실제로 데이터가 촉매 중심으로 편향되어 </a:t>
            </a:r>
            <a:r>
              <a:rPr lang="ko-KR" altLang="en-US" sz="1400" dirty="0" err="1">
                <a:latin typeface="+mn-ea"/>
                <a:ea typeface="+mn-ea"/>
              </a:rPr>
              <a:t>역추적</a:t>
            </a:r>
            <a:r>
              <a:rPr lang="ko-KR" altLang="en-US" sz="1400" dirty="0">
                <a:latin typeface="+mn-ea"/>
                <a:ea typeface="+mn-ea"/>
              </a:rPr>
              <a:t> 모델에 활용할 수 없음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10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C997E-787E-AB0F-8E98-9FADD3A8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102F1D7A-5615-4A7C-ACBB-5C34CFB75B03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7D508C5-18BB-31C4-D186-5778550E3B5F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박사님 피드백 정리</a:t>
            </a: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082A8-A653-C71F-FA39-A0C1ABE6A81F}"/>
              </a:ext>
            </a:extLst>
          </p:cNvPr>
          <p:cNvSpPr txBox="1"/>
          <p:nvPr/>
        </p:nvSpPr>
        <p:spPr>
          <a:xfrm>
            <a:off x="271877" y="1053127"/>
            <a:ext cx="11531091" cy="4255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i="1" dirty="0">
                <a:solidFill>
                  <a:srgbClr val="313B6D"/>
                </a:solidFill>
                <a:latin typeface="+mn-ea"/>
              </a:rPr>
              <a:t>적합한 골드 스탠다드 논문 기준</a:t>
            </a:r>
            <a:endParaRPr lang="en-US" altLang="ko-KR" sz="1400" b="1" i="1" dirty="0">
              <a:solidFill>
                <a:srgbClr val="313B6D"/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단일 플라스틱을 명확히 정의하고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무촉매</a:t>
            </a:r>
            <a:r>
              <a:rPr lang="ko-KR" altLang="en-US" sz="1400" dirty="0">
                <a:latin typeface="+mn-ea"/>
              </a:rPr>
              <a:t> 또는 단순 </a:t>
            </a:r>
            <a:r>
              <a:rPr lang="ko-KR" altLang="en-US" sz="1400" dirty="0" err="1">
                <a:latin typeface="+mn-ea"/>
              </a:rPr>
              <a:t>제올라이트</a:t>
            </a:r>
            <a:r>
              <a:rPr lang="ko-KR" altLang="en-US" sz="1400" dirty="0">
                <a:latin typeface="+mn-ea"/>
              </a:rPr>
              <a:t> 기반 촉매 조건에서 열분해 오일의 조성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 err="1">
                <a:latin typeface="+mn-ea"/>
              </a:rPr>
              <a:t>모노머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 err="1">
                <a:latin typeface="+mn-ea"/>
              </a:rPr>
              <a:t>다이머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 err="1">
                <a:latin typeface="+mn-ea"/>
              </a:rPr>
              <a:t>트라이머</a:t>
            </a:r>
            <a:r>
              <a:rPr lang="en-US" altLang="ko-KR" sz="1400" dirty="0">
                <a:latin typeface="+mn-ea"/>
              </a:rPr>
              <a:t>/</a:t>
            </a:r>
            <a:r>
              <a:rPr lang="en-US" altLang="ko-KR" sz="1400" dirty="0" err="1">
                <a:latin typeface="+mn-ea"/>
              </a:rPr>
              <a:t>C</a:t>
            </a:r>
            <a:r>
              <a:rPr lang="en-US" altLang="ko-KR" sz="1400" baseline="-25000" dirty="0" err="1">
                <a:latin typeface="+mn-ea"/>
              </a:rPr>
              <a:t>x</a:t>
            </a:r>
            <a:r>
              <a:rPr lang="en-US" altLang="ko-KR" sz="1400" dirty="0" err="1">
                <a:latin typeface="+mn-ea"/>
              </a:rPr>
              <a:t>H</a:t>
            </a:r>
            <a:r>
              <a:rPr lang="en-US" altLang="ko-KR" sz="1400" baseline="-25000" dirty="0" err="1">
                <a:latin typeface="+mn-ea"/>
              </a:rPr>
              <a:t>y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분포 등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정량적으로 제공하는 연구</a:t>
            </a:r>
            <a:endParaRPr lang="en-US" altLang="ko-KR" sz="1400" dirty="0">
              <a:latin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주요 분류 기준 </a:t>
            </a:r>
            <a:r>
              <a:rPr lang="en-US" altLang="ko-KR" sz="1400" b="1" dirty="0">
                <a:latin typeface="+mn-ea"/>
              </a:rPr>
              <a:t>01 -</a:t>
            </a:r>
            <a:r>
              <a:rPr lang="ko-KR" altLang="en-US" sz="1400" b="1" dirty="0">
                <a:latin typeface="+mn-ea"/>
              </a:rPr>
              <a:t> 촉매 유무</a:t>
            </a:r>
            <a:r>
              <a:rPr lang="en-US" altLang="ko-KR" sz="1400" b="1" dirty="0">
                <a:latin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충분한 수의 </a:t>
            </a:r>
            <a:r>
              <a:rPr lang="ko-KR" altLang="en-US" sz="1400" dirty="0" err="1">
                <a:latin typeface="+mn-ea"/>
              </a:rPr>
              <a:t>무촉매</a:t>
            </a:r>
            <a:r>
              <a:rPr lang="ko-KR" altLang="en-US" sz="1400" dirty="0">
                <a:latin typeface="+mn-ea"/>
              </a:rPr>
              <a:t> 열분해 논문이 있다면 가장 좋은 기본 </a:t>
            </a: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가 되지만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최근 연구는 대부분 촉매를 사용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따라서 촉매 기반 연구라도 </a:t>
            </a:r>
            <a:r>
              <a:rPr lang="ko-KR" altLang="en-US" sz="1400" dirty="0" err="1">
                <a:latin typeface="+mn-ea"/>
              </a:rPr>
              <a:t>제올라이트처럼</a:t>
            </a:r>
            <a:r>
              <a:rPr lang="ko-KR" altLang="en-US" sz="1400" dirty="0">
                <a:latin typeface="+mn-ea"/>
              </a:rPr>
              <a:t> 널리 사용되고 케이스가 풍부한 촉매는 </a:t>
            </a: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에 포함해도 </a:t>
            </a:r>
            <a:r>
              <a:rPr lang="ko-KR" altLang="en-US" sz="1400" dirty="0" err="1">
                <a:latin typeface="+mn-ea"/>
              </a:rPr>
              <a:t>역추적</a:t>
            </a:r>
            <a:r>
              <a:rPr lang="ko-KR" altLang="en-US" sz="1400" dirty="0">
                <a:latin typeface="+mn-ea"/>
              </a:rPr>
              <a:t> 가능성이 높음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하지만 커스텀 </a:t>
            </a:r>
            <a:r>
              <a:rPr lang="ko-KR" altLang="en-US" sz="1400" dirty="0" err="1">
                <a:latin typeface="+mn-ea"/>
              </a:rPr>
              <a:t>나노촉매처럼</a:t>
            </a:r>
            <a:r>
              <a:rPr lang="ko-KR" altLang="en-US" sz="1400" dirty="0">
                <a:latin typeface="+mn-ea"/>
              </a:rPr>
              <a:t> 단일 논문에서 </a:t>
            </a:r>
            <a:r>
              <a:rPr lang="en-US" altLang="ko-KR" sz="1400" dirty="0">
                <a:latin typeface="+mn-ea"/>
              </a:rPr>
              <a:t>1~2</a:t>
            </a:r>
            <a:r>
              <a:rPr lang="ko-KR" altLang="en-US" sz="1400" dirty="0">
                <a:latin typeface="+mn-ea"/>
              </a:rPr>
              <a:t>개 </a:t>
            </a:r>
            <a:r>
              <a:rPr lang="ko-KR" altLang="en-US" sz="1400" dirty="0" err="1">
                <a:latin typeface="+mn-ea"/>
              </a:rPr>
              <a:t>피드만</a:t>
            </a:r>
            <a:r>
              <a:rPr lang="ko-KR" altLang="en-US" sz="1400" dirty="0">
                <a:latin typeface="+mn-ea"/>
              </a:rPr>
              <a:t> 쓰는 연구는 일반화가 어려워 제외하는 것이 합리적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주요 분류 기준 </a:t>
            </a:r>
            <a:r>
              <a:rPr lang="en-US" altLang="ko-KR" sz="1400" b="1" dirty="0">
                <a:latin typeface="+mn-ea"/>
              </a:rPr>
              <a:t>02 - co-pyrolysis </a:t>
            </a:r>
            <a:r>
              <a:rPr lang="ko-KR" altLang="en-US" sz="1400" b="1" dirty="0">
                <a:latin typeface="+mn-ea"/>
              </a:rPr>
              <a:t>연구 </a:t>
            </a:r>
            <a:endParaRPr lang="en-US" altLang="ko-KR" sz="1400" b="1" dirty="0">
              <a:latin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바이오매스 없이 플라스틱만 별도로 분석하는 경우가 존재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이런 논문은 극히 소수지만 피드백이 중요하면 포함을 고려할 수 있음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다만 대부분은 바이오매스</a:t>
            </a:r>
            <a:r>
              <a:rPr lang="en-US" altLang="ko-KR" sz="1400" dirty="0">
                <a:latin typeface="+mn-ea"/>
              </a:rPr>
              <a:t>–</a:t>
            </a:r>
            <a:r>
              <a:rPr lang="ko-KR" altLang="en-US" sz="1400" dirty="0">
                <a:latin typeface="+mn-ea"/>
              </a:rPr>
              <a:t>플라스틱 혼합계라 조성 패턴이 왜곡되므로 기본적으로는 배제하는 것이 </a:t>
            </a:r>
            <a:r>
              <a:rPr lang="ko-KR" altLang="en-US" sz="1400" dirty="0" err="1">
                <a:latin typeface="+mn-ea"/>
              </a:rPr>
              <a:t>바람직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최종적으로 전체 </a:t>
            </a:r>
            <a:r>
              <a:rPr lang="en-US" altLang="ko-KR" sz="1400" dirty="0">
                <a:latin typeface="+mn-ea"/>
              </a:rPr>
              <a:t>DB </a:t>
            </a:r>
            <a:r>
              <a:rPr lang="ko-KR" altLang="en-US" sz="1400" dirty="0">
                <a:latin typeface="+mn-ea"/>
              </a:rPr>
              <a:t>구축의 첫 단계는 </a:t>
            </a:r>
            <a:r>
              <a:rPr lang="ko-KR" altLang="en-US" sz="1400" b="1" dirty="0">
                <a:latin typeface="+mn-ea"/>
              </a:rPr>
              <a:t>명확한 배제 기준 확립 및 분류 프롬프트 재작성</a:t>
            </a:r>
            <a:r>
              <a:rPr lang="en-US" altLang="ko-KR" sz="1400" dirty="0"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9043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2A88-F282-4DFE-28EF-05301359C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CBA3D2BF-016D-7E9E-35B5-D194D7399661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8DFA262-2688-8013-4E95-98E076092107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Prompt </a:t>
            </a:r>
            <a:r>
              <a:rPr lang="ko-KR" altLang="en-US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재작성 </a:t>
            </a: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(210</a:t>
            </a:r>
            <a:r>
              <a:rPr lang="ko-KR" altLang="en-US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줄의 아주 상세한 </a:t>
            </a: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Prompt) 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EA5CB7-9555-9260-8265-906FCFE22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8" t="1145" b="74333"/>
          <a:stretch>
            <a:fillRect/>
          </a:stretch>
        </p:blipFill>
        <p:spPr>
          <a:xfrm>
            <a:off x="423480" y="741008"/>
            <a:ext cx="5626800" cy="51081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0E281-C440-A7E2-1255-D37A1EC4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8" t="25667" b="52333"/>
          <a:stretch>
            <a:fillRect/>
          </a:stretch>
        </p:blipFill>
        <p:spPr>
          <a:xfrm>
            <a:off x="6096000" y="741009"/>
            <a:ext cx="5626800" cy="45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39AE-0FD4-D737-86A3-14FFAF19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B0C4F0C8-B0D1-2037-F85C-72BDB477864E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AA03ACB9-CC6C-92AF-86A0-5C3BC5204354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Prompt </a:t>
            </a:r>
            <a:r>
              <a:rPr lang="ko-KR" altLang="en-US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재작성 </a:t>
            </a: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(210</a:t>
            </a:r>
            <a:r>
              <a:rPr lang="ko-KR" altLang="en-US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줄의 아주 상세한 </a:t>
            </a: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Prompt) (2)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02CC6E-5D42-2306-BF52-FEDF2F72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9" t="47666" b="23000"/>
          <a:stretch>
            <a:fillRect/>
          </a:stretch>
        </p:blipFill>
        <p:spPr>
          <a:xfrm>
            <a:off x="433530" y="678140"/>
            <a:ext cx="5627825" cy="60807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219138-6940-81CE-CD83-65AB86C5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9" t="77000" b="1599"/>
          <a:stretch>
            <a:fillRect/>
          </a:stretch>
        </p:blipFill>
        <p:spPr>
          <a:xfrm>
            <a:off x="6118505" y="678140"/>
            <a:ext cx="5627825" cy="44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876C9-7EED-4879-4BAD-D1164309D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39B4E8AF-9D89-72FE-8B05-05A40329F18F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FF687EB-97AF-89DB-3FFA-F1734917DC24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2DB536-CB08-9D14-E0B3-47DC9F8CDCF9}"/>
              </a:ext>
            </a:extLst>
          </p:cNvPr>
          <p:cNvGrpSpPr/>
          <p:nvPr/>
        </p:nvGrpSpPr>
        <p:grpSpPr>
          <a:xfrm>
            <a:off x="295629" y="1974477"/>
            <a:ext cx="7114567" cy="2919649"/>
            <a:chOff x="178943" y="1085225"/>
            <a:chExt cx="7114567" cy="2919649"/>
          </a:xfrm>
        </p:grpSpPr>
        <p:pic>
          <p:nvPicPr>
            <p:cNvPr id="8194" name="Picture 2" descr="알리바바 AI LLM Qwen3 설명 사용법 설치 방법, 한국어 설정">
              <a:extLst>
                <a:ext uri="{FF2B5EF4-FFF2-40B4-BE49-F238E27FC236}">
                  <a16:creationId xmlns:a16="http://schemas.microsoft.com/office/drawing/2014/main" id="{164FA39D-1875-CFE2-7CF2-7D020FC2E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223" y="2190149"/>
              <a:ext cx="2844927" cy="103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113DA3A-7BAA-2B1D-F9F6-FA4B1B78CF42}"/>
                </a:ext>
              </a:extLst>
            </p:cNvPr>
            <p:cNvGrpSpPr/>
            <p:nvPr/>
          </p:nvGrpSpPr>
          <p:grpSpPr>
            <a:xfrm>
              <a:off x="178943" y="1974321"/>
              <a:ext cx="3151738" cy="2030553"/>
              <a:chOff x="178943" y="1145836"/>
              <a:chExt cx="3151738" cy="2030553"/>
            </a:xfrm>
          </p:grpSpPr>
          <p:pic>
            <p:nvPicPr>
              <p:cNvPr id="12290" name="Picture 2" descr="서류 - 무료 상호 작용개 아이콘">
                <a:extLst>
                  <a:ext uri="{FF2B5EF4-FFF2-40B4-BE49-F238E27FC236}">
                    <a16:creationId xmlns:a16="http://schemas.microsoft.com/office/drawing/2014/main" id="{C2F92412-818A-9860-9A74-1F18BF8CE1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496" y="1145836"/>
                <a:ext cx="1007068" cy="1007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F5AA4B-B788-4BE2-6956-1CB37A9C21EA}"/>
                  </a:ext>
                </a:extLst>
              </p:cNvPr>
              <p:cNvSpPr txBox="1"/>
              <p:nvPr/>
            </p:nvSpPr>
            <p:spPr>
              <a:xfrm>
                <a:off x="2037547" y="1145836"/>
                <a:ext cx="1293134" cy="1289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highlight>
                      <a:srgbClr val="00FF00"/>
                    </a:highlight>
                    <a:latin typeface="+mn-ea"/>
                    <a:ea typeface="+mn-ea"/>
                  </a:rPr>
                  <a:t>title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+mn-ea"/>
                  </a:rPr>
                  <a:t>+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highlight>
                      <a:srgbClr val="00FF00"/>
                    </a:highlight>
                    <a:latin typeface="+mn-ea"/>
                    <a:ea typeface="+mn-ea"/>
                  </a:rPr>
                  <a:t>abstract</a:t>
                </a:r>
                <a:endParaRPr lang="ko-KR" altLang="en-US" dirty="0">
                  <a:highlight>
                    <a:srgbClr val="00FF00"/>
                  </a:highlight>
                  <a:latin typeface="+mn-ea"/>
                  <a:ea typeface="+mn-ea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DEAC22-C08A-D601-4A3C-B1EC6E9C4FD2}"/>
                  </a:ext>
                </a:extLst>
              </p:cNvPr>
              <p:cNvSpPr txBox="1"/>
              <p:nvPr/>
            </p:nvSpPr>
            <p:spPr>
              <a:xfrm>
                <a:off x="178943" y="2152904"/>
                <a:ext cx="1988820" cy="1023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latin typeface="+mn-ea"/>
                    <a:ea typeface="+mn-ea"/>
                  </a:rPr>
                  <a:t>9703</a:t>
                </a:r>
                <a:r>
                  <a:rPr lang="ko-KR" altLang="en-US" sz="1400" b="1" dirty="0">
                    <a:latin typeface="+mn-ea"/>
                    <a:ea typeface="+mn-ea"/>
                  </a:rPr>
                  <a:t>개 논문 중에서</a:t>
                </a:r>
                <a:endParaRPr lang="en-US" altLang="ko-KR" sz="1400" b="1" dirty="0"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highlight>
                      <a:srgbClr val="FFDC79"/>
                    </a:highlight>
                    <a:latin typeface="+mn-ea"/>
                  </a:rPr>
                  <a:t>1</a:t>
                </a:r>
                <a:r>
                  <a:rPr lang="ko-KR" altLang="en-US" sz="1400" b="1" dirty="0">
                    <a:highlight>
                      <a:srgbClr val="FFDC79"/>
                    </a:highlight>
                    <a:latin typeface="+mn-ea"/>
                  </a:rPr>
                  <a:t>차적으로 </a:t>
                </a:r>
                <a:r>
                  <a:rPr lang="en-US" altLang="ko-KR" sz="1400" b="1" dirty="0">
                    <a:highlight>
                      <a:srgbClr val="FFDC79"/>
                    </a:highlight>
                    <a:latin typeface="+mn-ea"/>
                  </a:rPr>
                  <a:t>YES</a:t>
                </a:r>
                <a:r>
                  <a:rPr lang="ko-KR" altLang="en-US" sz="1400" b="1" dirty="0">
                    <a:highlight>
                      <a:srgbClr val="FFDC79"/>
                    </a:highlight>
                    <a:latin typeface="+mn-ea"/>
                  </a:rPr>
                  <a:t>라고</a:t>
                </a:r>
                <a:endParaRPr lang="en-US" altLang="ko-KR" sz="1400" b="1" dirty="0">
                  <a:highlight>
                    <a:srgbClr val="FFDC79"/>
                  </a:highlight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highlight>
                      <a:srgbClr val="FFDC79"/>
                    </a:highlight>
                    <a:latin typeface="+mn-ea"/>
                    <a:ea typeface="+mn-ea"/>
                  </a:rPr>
                  <a:t>분류된 </a:t>
                </a:r>
                <a:r>
                  <a:rPr lang="en-US" altLang="ko-KR" sz="1400" b="1" dirty="0">
                    <a:highlight>
                      <a:srgbClr val="FFDC79"/>
                    </a:highlight>
                    <a:latin typeface="+mn-ea"/>
                    <a:ea typeface="+mn-ea"/>
                  </a:rPr>
                  <a:t>1662</a:t>
                </a:r>
                <a:r>
                  <a:rPr lang="ko-KR" altLang="en-US" sz="1400" b="1" dirty="0">
                    <a:highlight>
                      <a:srgbClr val="FFDC79"/>
                    </a:highlight>
                    <a:latin typeface="+mn-ea"/>
                    <a:ea typeface="+mn-ea"/>
                  </a:rPr>
                  <a:t>개의 논문</a:t>
                </a:r>
              </a:p>
            </p:txBody>
          </p: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B07F857-6ACE-0D8A-C5D8-B83D0E7161CE}"/>
                </a:ext>
              </a:extLst>
            </p:cNvPr>
            <p:cNvSpPr/>
            <p:nvPr/>
          </p:nvSpPr>
          <p:spPr bwMode="auto">
            <a:xfrm>
              <a:off x="4379291" y="1085225"/>
              <a:ext cx="2358789" cy="410634"/>
            </a:xfrm>
            <a:prstGeom prst="round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refined Prompt</a:t>
              </a: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3639D90D-5F14-1A63-648B-ABC12CE97851}"/>
                </a:ext>
              </a:extLst>
            </p:cNvPr>
            <p:cNvSpPr/>
            <p:nvPr/>
          </p:nvSpPr>
          <p:spPr bwMode="auto">
            <a:xfrm>
              <a:off x="3512457" y="2477855"/>
              <a:ext cx="508000" cy="503534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5" name="화살표: 아래쪽 34">
              <a:extLst>
                <a:ext uri="{FF2B5EF4-FFF2-40B4-BE49-F238E27FC236}">
                  <a16:creationId xmlns:a16="http://schemas.microsoft.com/office/drawing/2014/main" id="{0ED5C5C3-3022-912C-D9D4-702D9EA594EC}"/>
                </a:ext>
              </a:extLst>
            </p:cNvPr>
            <p:cNvSpPr/>
            <p:nvPr/>
          </p:nvSpPr>
          <p:spPr bwMode="auto">
            <a:xfrm>
              <a:off x="5312094" y="1683657"/>
              <a:ext cx="493181" cy="506492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7018DD8-2772-04BB-270E-39CE84DB7D37}"/>
                </a:ext>
              </a:extLst>
            </p:cNvPr>
            <p:cNvSpPr/>
            <p:nvPr/>
          </p:nvSpPr>
          <p:spPr bwMode="auto">
            <a:xfrm>
              <a:off x="6785510" y="2477855"/>
              <a:ext cx="508000" cy="50353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423A2C0-6377-BB43-29E0-5CC5F08316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37" t="18970" r="46844" b="7990"/>
          <a:stretch>
            <a:fillRect/>
          </a:stretch>
        </p:blipFill>
        <p:spPr>
          <a:xfrm>
            <a:off x="7775385" y="2892603"/>
            <a:ext cx="4120986" cy="1290374"/>
          </a:xfrm>
          <a:prstGeom prst="roundRect">
            <a:avLst>
              <a:gd name="adj" fmla="val 997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6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C162-7281-7B9F-02DA-2F43B27D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0BCD6DF9-1527-96E6-11DF-0FF39AFF27F2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270FD963-1C77-0D4F-D24C-3BF6C37C3812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QWEN3 – refined prompt Output 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39CD88-F27F-009D-E7BA-536F355E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7" t="18970" r="46844" b="7990"/>
          <a:stretch>
            <a:fillRect/>
          </a:stretch>
        </p:blipFill>
        <p:spPr>
          <a:xfrm>
            <a:off x="5747964" y="955420"/>
            <a:ext cx="5389301" cy="1687512"/>
          </a:xfrm>
          <a:prstGeom prst="roundRect">
            <a:avLst>
              <a:gd name="adj" fmla="val 997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96350-97FD-C845-2868-7329494EA829}"/>
              </a:ext>
            </a:extLst>
          </p:cNvPr>
          <p:cNvSpPr txBox="1"/>
          <p:nvPr/>
        </p:nvSpPr>
        <p:spPr>
          <a:xfrm>
            <a:off x="524964" y="3369655"/>
            <a:ext cx="650938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err="1"/>
              <a:t>pyrolysis_related</a:t>
            </a:r>
            <a:endParaRPr lang="en-US" altLang="ko-KR" sz="16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Stage 1 </a:t>
            </a:r>
            <a:r>
              <a:rPr lang="ko-KR" altLang="en-US" sz="1600" dirty="0"/>
              <a:t>판정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플라스틱</a:t>
            </a:r>
            <a:r>
              <a:rPr lang="en-US" altLang="ko-KR" sz="1600" dirty="0"/>
              <a:t>/</a:t>
            </a:r>
            <a:r>
              <a:rPr lang="ko-KR" altLang="en-US" sz="1600" dirty="0"/>
              <a:t>폴리머 열분해 </a:t>
            </a:r>
            <a:r>
              <a:rPr lang="en-US" altLang="ko-KR" sz="1600" dirty="0"/>
              <a:t>+ </a:t>
            </a:r>
            <a:r>
              <a:rPr lang="ko-KR" altLang="en-US" sz="1600" dirty="0"/>
              <a:t>실험 </a:t>
            </a:r>
            <a:r>
              <a:rPr lang="en-US" altLang="ko-KR" sz="1600" dirty="0"/>
              <a:t>+ </a:t>
            </a:r>
            <a:r>
              <a:rPr lang="ko-KR" altLang="en-US" sz="1600" dirty="0"/>
              <a:t>추출 가능한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하나라도 빠지면 </a:t>
            </a:r>
            <a:r>
              <a:rPr lang="en-US" altLang="ko-KR" sz="1600" dirty="0"/>
              <a:t>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이 경우 </a:t>
            </a:r>
            <a:r>
              <a:rPr lang="en-US" altLang="ko-KR" sz="1600" dirty="0"/>
              <a:t>Stage 2 </a:t>
            </a:r>
            <a:r>
              <a:rPr lang="ko-KR" altLang="en-US" sz="1600" dirty="0"/>
              <a:t>보지 않고 </a:t>
            </a:r>
            <a:r>
              <a:rPr lang="en-US" altLang="ko-KR" sz="1600" dirty="0" err="1"/>
              <a:t>include_in_oil_db</a:t>
            </a:r>
            <a:r>
              <a:rPr lang="ko-KR" altLang="en-US" sz="1600" dirty="0"/>
              <a:t>도 무조건 </a:t>
            </a:r>
            <a:r>
              <a:rPr lang="en-US" altLang="ko-KR" sz="1600" dirty="0"/>
              <a:t>NO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err="1"/>
              <a:t>include_in_oil_db</a:t>
            </a:r>
            <a:endParaRPr lang="en-US" altLang="ko-KR" sz="16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Stage 2 </a:t>
            </a:r>
            <a:r>
              <a:rPr lang="ko-KR" altLang="en-US" sz="1600" dirty="0"/>
              <a:t>판정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pyrolysis_related</a:t>
            </a:r>
            <a:r>
              <a:rPr lang="ko-KR" altLang="en-US" sz="1600" dirty="0"/>
              <a:t>가 </a:t>
            </a:r>
            <a:r>
              <a:rPr lang="en-US" altLang="ko-KR" sz="1600" dirty="0"/>
              <a:t>YES</a:t>
            </a:r>
            <a:r>
              <a:rPr lang="ko-KR" altLang="en-US" sz="1600" dirty="0"/>
              <a:t>일 때만 판단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오일 조성 기반 </a:t>
            </a:r>
            <a:r>
              <a:rPr lang="ko-KR" altLang="en-US" sz="1600" dirty="0" err="1"/>
              <a:t>역추적</a:t>
            </a:r>
            <a:r>
              <a:rPr lang="ko-KR" altLang="en-US" sz="1600" dirty="0"/>
              <a:t> </a:t>
            </a:r>
            <a:r>
              <a:rPr lang="en-US" altLang="ko-KR" sz="1600" dirty="0"/>
              <a:t>DB</a:t>
            </a:r>
            <a:r>
              <a:rPr lang="ko-KR" altLang="en-US" sz="1600" dirty="0"/>
              <a:t>에 포함해도 되는가</a:t>
            </a:r>
            <a:r>
              <a:rPr lang="en-US" altLang="ko-KR" sz="1600" dirty="0"/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pic>
        <p:nvPicPr>
          <p:cNvPr id="2050" name="Picture 2" descr="사용자가 업로드한 이미지">
            <a:extLst>
              <a:ext uri="{FF2B5EF4-FFF2-40B4-BE49-F238E27FC236}">
                <a16:creationId xmlns:a16="http://schemas.microsoft.com/office/drawing/2014/main" id="{7F020D10-86E9-A443-009E-D15501A2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70" y="1011733"/>
            <a:ext cx="3761691" cy="157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360362-75F2-75D8-25B8-5132A99521F1}"/>
              </a:ext>
            </a:extLst>
          </p:cNvPr>
          <p:cNvCxnSpPr/>
          <p:nvPr/>
        </p:nvCxnSpPr>
        <p:spPr bwMode="auto">
          <a:xfrm>
            <a:off x="365281" y="2781300"/>
            <a:ext cx="1106471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86EDDA-C6C6-61F2-EC14-3BBC261F14CA}"/>
              </a:ext>
            </a:extLst>
          </p:cNvPr>
          <p:cNvSpPr/>
          <p:nvPr/>
        </p:nvSpPr>
        <p:spPr bwMode="auto">
          <a:xfrm>
            <a:off x="5897639" y="1168400"/>
            <a:ext cx="5239625" cy="61260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9B303-CDBD-D9BD-556F-62F92E3E86E1}"/>
              </a:ext>
            </a:extLst>
          </p:cNvPr>
          <p:cNvSpPr txBox="1"/>
          <p:nvPr/>
        </p:nvSpPr>
        <p:spPr>
          <a:xfrm>
            <a:off x="6306257" y="3369655"/>
            <a:ext cx="56302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reason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판단의 핵심 이유만 요약 </a:t>
            </a:r>
            <a:r>
              <a:rPr lang="en-US" altLang="ko-KR" sz="1600" dirty="0"/>
              <a:t>(1</a:t>
            </a:r>
            <a:r>
              <a:rPr lang="ko-KR" altLang="en-US" sz="1600" dirty="0"/>
              <a:t>줄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예시</a:t>
            </a:r>
            <a:r>
              <a:rPr lang="en-US" altLang="ko-KR" sz="1600" dirty="0"/>
              <a:t>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"PP single-polymer pyrolysis with GC-MS oil composition data."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"Co-pyrolysis with biomass with no pure-plastic oil composition."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"Hydrogen production–focused study without oil data."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BA41F-5CB9-FBF8-9C4C-EC1E1F5D6BDB}"/>
              </a:ext>
            </a:extLst>
          </p:cNvPr>
          <p:cNvSpPr txBox="1"/>
          <p:nvPr/>
        </p:nvSpPr>
        <p:spPr>
          <a:xfrm>
            <a:off x="330455" y="2920526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i="1" dirty="0">
                <a:solidFill>
                  <a:srgbClr val="313B6D"/>
                </a:solidFill>
              </a:rPr>
              <a:t>아웃풋 설명</a:t>
            </a:r>
            <a:endParaRPr lang="en-US" altLang="ko-KR" b="1" i="1" dirty="0">
              <a:solidFill>
                <a:srgbClr val="313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70663-05DC-8B2B-768E-4BF5A766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ACBB7464-2626-ED37-EE0F-1FB0E613E3E3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AB67CC47-C6C6-68A7-C1DC-B35E22A5A9A4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QWEN3 – refined prompt Output 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EA6160-8E87-2676-3951-B39F38BC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7" t="18970" r="46844" b="7990"/>
          <a:stretch>
            <a:fillRect/>
          </a:stretch>
        </p:blipFill>
        <p:spPr>
          <a:xfrm>
            <a:off x="5747964" y="955420"/>
            <a:ext cx="5389301" cy="1687512"/>
          </a:xfrm>
          <a:prstGeom prst="roundRect">
            <a:avLst>
              <a:gd name="adj" fmla="val 997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BA3F8E-F54D-6B83-D0A6-9934BCC4D7DF}"/>
              </a:ext>
            </a:extLst>
          </p:cNvPr>
          <p:cNvSpPr txBox="1"/>
          <p:nvPr/>
        </p:nvSpPr>
        <p:spPr>
          <a:xfrm>
            <a:off x="524964" y="3069477"/>
            <a:ext cx="10230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flags : Stage 1 </a:t>
            </a:r>
            <a:r>
              <a:rPr lang="ko-KR" altLang="en-US" sz="1600" b="1" dirty="0"/>
              <a:t>탈락 사유 </a:t>
            </a:r>
            <a:r>
              <a:rPr lang="en-US" altLang="ko-KR" sz="1600" b="1" dirty="0"/>
              <a:t>or Stage 2 </a:t>
            </a:r>
            <a:r>
              <a:rPr lang="ko-KR" altLang="en-US" sz="1600" b="1" dirty="0"/>
              <a:t>제외 사유 또는 포함 긍정 요소를 </a:t>
            </a:r>
            <a:r>
              <a:rPr lang="en-US" altLang="ko-KR" sz="1600" b="1" dirty="0"/>
              <a:t>CODE</a:t>
            </a:r>
            <a:r>
              <a:rPr lang="ko-KR" altLang="en-US" sz="1600" b="1" dirty="0"/>
              <a:t>로 표현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A3897C-5EAB-8305-DCBA-2673DAC10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545912"/>
              </p:ext>
            </p:extLst>
          </p:nvPr>
        </p:nvGraphicFramePr>
        <p:xfrm>
          <a:off x="870667" y="3703115"/>
          <a:ext cx="4672806" cy="1097280"/>
        </p:xfrm>
        <a:graphic>
          <a:graphicData uri="http://schemas.openxmlformats.org/drawingml/2006/table">
            <a:tbl>
              <a:tblPr/>
              <a:tblGrid>
                <a:gridCol w="2148681">
                  <a:extLst>
                    <a:ext uri="{9D8B030D-6E8A-4147-A177-3AD203B41FA5}">
                      <a16:colId xmlns:a16="http://schemas.microsoft.com/office/drawing/2014/main" val="91959375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1717099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Flag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"NO_PYROLYSIS"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플라스틱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폴리머 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pyrolysis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아님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54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"NO_LAB_EXPERIMENT"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실험 없음 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모델링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리뷰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시뮬레이션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963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"NO_EXTRACTABLE_DATA"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데이터 추출 불가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: yield/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조성 없음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64406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41B532-8FF8-B534-CC9C-DC05892538AE}"/>
              </a:ext>
            </a:extLst>
          </p:cNvPr>
          <p:cNvSpPr txBox="1"/>
          <p:nvPr/>
        </p:nvSpPr>
        <p:spPr>
          <a:xfrm>
            <a:off x="870667" y="3396332"/>
            <a:ext cx="3059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dirty="0">
                <a:solidFill>
                  <a:srgbClr val="C00000"/>
                </a:solidFill>
              </a:rPr>
              <a:t>Stage 1 </a:t>
            </a:r>
            <a:r>
              <a:rPr lang="ko-KR" altLang="en-US" sz="1200" b="1" i="1" dirty="0">
                <a:solidFill>
                  <a:srgbClr val="C00000"/>
                </a:solidFill>
              </a:rPr>
              <a:t>관련 </a:t>
            </a:r>
            <a:r>
              <a:rPr lang="en-US" altLang="ko-KR" sz="1200" b="1" i="1" dirty="0">
                <a:solidFill>
                  <a:srgbClr val="C00000"/>
                </a:solidFill>
              </a:rPr>
              <a:t>Flags (</a:t>
            </a:r>
            <a:r>
              <a:rPr lang="ko-KR" altLang="en-US" sz="1200" b="1" i="1" dirty="0">
                <a:solidFill>
                  <a:srgbClr val="C00000"/>
                </a:solidFill>
              </a:rPr>
              <a:t>탈락 사유</a:t>
            </a:r>
            <a:r>
              <a:rPr lang="en-US" altLang="ko-KR" sz="1200" b="1" i="1" dirty="0">
                <a:solidFill>
                  <a:srgbClr val="C00000"/>
                </a:solidFill>
              </a:rPr>
              <a:t>)</a:t>
            </a:r>
            <a:endParaRPr lang="ko-KR" altLang="en-US" sz="1200" b="1" i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E06397-20B2-921B-24EB-348AA7767682}"/>
              </a:ext>
            </a:extLst>
          </p:cNvPr>
          <p:cNvSpPr txBox="1"/>
          <p:nvPr/>
        </p:nvSpPr>
        <p:spPr>
          <a:xfrm>
            <a:off x="5685332" y="3396333"/>
            <a:ext cx="5264263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dirty="0">
                <a:solidFill>
                  <a:schemeClr val="accent6">
                    <a:lumMod val="25000"/>
                  </a:schemeClr>
                </a:solidFill>
              </a:rPr>
              <a:t>Stage 2 </a:t>
            </a:r>
            <a:r>
              <a:rPr lang="ko-KR" altLang="en-US" sz="1200" b="1" i="1" dirty="0">
                <a:solidFill>
                  <a:schemeClr val="accent6">
                    <a:lumMod val="25000"/>
                  </a:schemeClr>
                </a:solidFill>
              </a:rPr>
              <a:t>제외 </a:t>
            </a:r>
            <a:r>
              <a:rPr lang="en-US" altLang="ko-KR" sz="1200" b="1" i="1" dirty="0">
                <a:solidFill>
                  <a:schemeClr val="accent6">
                    <a:lumMod val="25000"/>
                  </a:schemeClr>
                </a:solidFill>
              </a:rPr>
              <a:t>Flags (</a:t>
            </a:r>
            <a:r>
              <a:rPr lang="en-US" altLang="ko-KR" sz="1200" b="1" i="1" dirty="0" err="1">
                <a:solidFill>
                  <a:schemeClr val="accent6">
                    <a:lumMod val="25000"/>
                  </a:schemeClr>
                </a:solidFill>
              </a:rPr>
              <a:t>pyrolysis_related</a:t>
            </a:r>
            <a:r>
              <a:rPr lang="en-US" altLang="ko-KR" sz="1200" b="1" i="1" dirty="0">
                <a:solidFill>
                  <a:schemeClr val="accent6">
                    <a:lumMod val="25000"/>
                  </a:schemeClr>
                </a:solidFill>
              </a:rPr>
              <a:t>=YES</a:t>
            </a:r>
            <a:r>
              <a:rPr lang="ko-KR" altLang="en-US" sz="1200" b="1" i="1" dirty="0">
                <a:solidFill>
                  <a:schemeClr val="accent6">
                    <a:lumMod val="25000"/>
                  </a:schemeClr>
                </a:solidFill>
              </a:rPr>
              <a:t>이지만 포함 </a:t>
            </a:r>
            <a:r>
              <a:rPr lang="en-US" altLang="ko-KR" sz="1200" b="1" i="1" dirty="0">
                <a:solidFill>
                  <a:schemeClr val="accent6">
                    <a:lumMod val="25000"/>
                  </a:schemeClr>
                </a:solidFill>
              </a:rPr>
              <a:t>X)</a:t>
            </a:r>
            <a:endParaRPr lang="ko-KR" altLang="en-US" sz="1200" b="1" i="1" dirty="0">
              <a:solidFill>
                <a:schemeClr val="accent6">
                  <a:lumMod val="2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413F77-A3B4-7E39-2971-AE1B8A87F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17692"/>
              </p:ext>
            </p:extLst>
          </p:nvPr>
        </p:nvGraphicFramePr>
        <p:xfrm>
          <a:off x="5707176" y="3673331"/>
          <a:ext cx="5425282" cy="2468880"/>
        </p:xfrm>
        <a:graphic>
          <a:graphicData uri="http://schemas.openxmlformats.org/drawingml/2006/table">
            <a:tbl>
              <a:tblPr/>
              <a:tblGrid>
                <a:gridCol w="2712641">
                  <a:extLst>
                    <a:ext uri="{9D8B030D-6E8A-4147-A177-3AD203B41FA5}">
                      <a16:colId xmlns:a16="http://schemas.microsoft.com/office/drawing/2014/main" val="2817429920"/>
                    </a:ext>
                  </a:extLst>
                </a:gridCol>
                <a:gridCol w="2712641">
                  <a:extLst>
                    <a:ext uri="{9D8B030D-6E8A-4147-A177-3AD203B41FA5}">
                      <a16:colId xmlns:a16="http://schemas.microsoft.com/office/drawing/2014/main" val="31220253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Flag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49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"TARGET_HYDROGEN"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수소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가스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시너지 중심 연구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083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"TARGET_CNT"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>
                          <a:latin typeface="+mj-ea"/>
                          <a:ea typeface="+mj-ea"/>
                        </a:rPr>
                        <a:t>CNT/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카본 나노재료 생산 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065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"TARGET_AROMATICS"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>
                          <a:latin typeface="+mj-ea"/>
                          <a:ea typeface="+mj-ea"/>
                        </a:rPr>
                        <a:t>Aromatics/BTX/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특정 물질 생산 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639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"CO_PYROLYSIS"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j-ea"/>
                          <a:ea typeface="+mj-ea"/>
                        </a:rPr>
                        <a:t>biomass/coal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등 </a:t>
                      </a:r>
                      <a:r>
                        <a:rPr lang="en-US" sz="1200">
                          <a:latin typeface="+mj-ea"/>
                          <a:ea typeface="+mj-ea"/>
                        </a:rPr>
                        <a:t>co-pyrolysis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75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+mj-ea"/>
                          <a:ea typeface="+mj-ea"/>
                        </a:rPr>
                        <a:t>"CATALYST_MECHANISM_FOCUS"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촉매 메커니즘 중심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317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"EXOTIC_CATALYST"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특수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커스텀 나노촉매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842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"NO_OIL_INFO"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오일 조성 정보 없음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29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"OIL_NOT_MAIN_PRODUCT"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오일이 주요 생성물이 아님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17483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AF0CA8-EEE1-043B-5FF7-DD5DB267D5ED}"/>
              </a:ext>
            </a:extLst>
          </p:cNvPr>
          <p:cNvSpPr txBox="1"/>
          <p:nvPr/>
        </p:nvSpPr>
        <p:spPr>
          <a:xfrm>
            <a:off x="870667" y="4856597"/>
            <a:ext cx="45091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dirty="0">
                <a:solidFill>
                  <a:schemeClr val="accent1">
                    <a:lumMod val="75000"/>
                  </a:schemeClr>
                </a:solidFill>
              </a:rPr>
              <a:t>Stage 2 Positive Flags (</a:t>
            </a:r>
            <a:r>
              <a:rPr lang="en-US" altLang="ko-KR" sz="1200" b="1" i="1" dirty="0" err="1">
                <a:solidFill>
                  <a:schemeClr val="accent1">
                    <a:lumMod val="75000"/>
                  </a:schemeClr>
                </a:solidFill>
              </a:rPr>
              <a:t>include_in_oil_db</a:t>
            </a:r>
            <a:r>
              <a:rPr lang="en-US" altLang="ko-KR" sz="1200" b="1" i="1" dirty="0">
                <a:solidFill>
                  <a:schemeClr val="accent1">
                    <a:lumMod val="75000"/>
                  </a:schemeClr>
                </a:solidFill>
              </a:rPr>
              <a:t>=YES</a:t>
            </a:r>
            <a:r>
              <a:rPr lang="ko-KR" altLang="en-US" sz="1200" b="1" i="1" dirty="0">
                <a:solidFill>
                  <a:schemeClr val="accent1">
                    <a:lumMod val="75000"/>
                  </a:schemeClr>
                </a:solidFill>
              </a:rPr>
              <a:t>일 때만 가능</a:t>
            </a:r>
            <a:r>
              <a:rPr lang="en-US" altLang="ko-KR" sz="1200" b="1" i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1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F1FBC68-7932-BB61-E2EF-7718200C9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228278"/>
              </p:ext>
            </p:extLst>
          </p:nvPr>
        </p:nvGraphicFramePr>
        <p:xfrm>
          <a:off x="870667" y="5153090"/>
          <a:ext cx="4317562" cy="1645920"/>
        </p:xfrm>
        <a:graphic>
          <a:graphicData uri="http://schemas.openxmlformats.org/drawingml/2006/table">
            <a:tbl>
              <a:tblPr/>
              <a:tblGrid>
                <a:gridCol w="2145862">
                  <a:extLst>
                    <a:ext uri="{9D8B030D-6E8A-4147-A177-3AD203B41FA5}">
                      <a16:colId xmlns:a16="http://schemas.microsoft.com/office/drawing/2014/main" val="134266019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4695033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Flag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150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"SINGLE_PLASTIC"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단일 플라스틱 실험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272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"DEFINED_PLASTIC_MIX"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명확한 조성의 플라스틱 혼합물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098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+mj-ea"/>
                          <a:ea typeface="+mj-ea"/>
                        </a:rPr>
                        <a:t>"HAS_OIL_COMPOSITION"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오일 조성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 err="1">
                          <a:latin typeface="+mj-ea"/>
                          <a:ea typeface="+mj-ea"/>
                        </a:rPr>
                        <a:t>모노머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/GC-MS) 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753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"HAS_OIL_YIELD_DATA"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오일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액상 </a:t>
                      </a:r>
                      <a:r>
                        <a:rPr lang="ko-KR" altLang="en-US" sz="1200" dirty="0" err="1">
                          <a:latin typeface="+mj-ea"/>
                          <a:ea typeface="+mj-ea"/>
                        </a:rPr>
                        <a:t>수율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정보 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22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"GENERAL_CATALYST"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 err="1">
                          <a:latin typeface="+mj-ea"/>
                          <a:ea typeface="+mj-ea"/>
                        </a:rPr>
                        <a:t>제올라이트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등 일반 촉매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41494"/>
                  </a:ext>
                </a:extLst>
              </a:tr>
            </a:tbl>
          </a:graphicData>
        </a:graphic>
      </p:graphicFrame>
      <p:pic>
        <p:nvPicPr>
          <p:cNvPr id="2050" name="Picture 2" descr="사용자가 업로드한 이미지">
            <a:extLst>
              <a:ext uri="{FF2B5EF4-FFF2-40B4-BE49-F238E27FC236}">
                <a16:creationId xmlns:a16="http://schemas.microsoft.com/office/drawing/2014/main" id="{B43039E1-60D8-F3C3-C19A-85CAD10D4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70" y="1011733"/>
            <a:ext cx="3761691" cy="157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9BA47A-B21A-B0EB-762C-021714D7D163}"/>
              </a:ext>
            </a:extLst>
          </p:cNvPr>
          <p:cNvCxnSpPr/>
          <p:nvPr/>
        </p:nvCxnSpPr>
        <p:spPr bwMode="auto">
          <a:xfrm>
            <a:off x="365281" y="2713870"/>
            <a:ext cx="1106471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828DCB1-0FD9-6A27-6095-6BE42DF33BD9}"/>
              </a:ext>
            </a:extLst>
          </p:cNvPr>
          <p:cNvSpPr/>
          <p:nvPr/>
        </p:nvSpPr>
        <p:spPr bwMode="auto">
          <a:xfrm>
            <a:off x="5897639" y="1754198"/>
            <a:ext cx="5239625" cy="755431"/>
          </a:xfrm>
          <a:prstGeom prst="roundRect">
            <a:avLst>
              <a:gd name="adj" fmla="val 129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6F556-4BE9-93D6-92B4-3BBCA71764AC}"/>
              </a:ext>
            </a:extLst>
          </p:cNvPr>
          <p:cNvSpPr txBox="1"/>
          <p:nvPr/>
        </p:nvSpPr>
        <p:spPr>
          <a:xfrm>
            <a:off x="330455" y="2720924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i="1" dirty="0">
                <a:solidFill>
                  <a:srgbClr val="313B6D"/>
                </a:solidFill>
              </a:rPr>
              <a:t>아웃풋 설명</a:t>
            </a:r>
            <a:endParaRPr lang="en-US" altLang="ko-KR" b="1" i="1" dirty="0">
              <a:solidFill>
                <a:srgbClr val="313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2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7ADAB-FAB7-F59E-2889-43ABD4E50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D2FD1C23-22B1-1C1A-A171-ECAABF515A44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DDA4DF72-EC8A-9605-0DC1-542D212F6C0E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800" b="1" dirty="0">
                <a:solidFill>
                  <a:srgbClr val="931A1B"/>
                </a:solidFill>
                <a:latin typeface="+mj-ea"/>
                <a:ea typeface="+mj-ea"/>
                <a:cs typeface="Microsoft GothicNeo" panose="020B0500000101010101" pitchFamily="50" charset="-127"/>
              </a:rPr>
              <a:t>추론 완료 결과 분석 스터디</a:t>
            </a:r>
            <a:endParaRPr lang="en-US" altLang="ko-KR" sz="2800" b="1" dirty="0">
              <a:solidFill>
                <a:srgbClr val="931A1B"/>
              </a:solidFill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1B0E33-6CF9-2531-B422-AC22D61134BB}"/>
              </a:ext>
            </a:extLst>
          </p:cNvPr>
          <p:cNvGrpSpPr/>
          <p:nvPr/>
        </p:nvGrpSpPr>
        <p:grpSpPr>
          <a:xfrm>
            <a:off x="1712686" y="1025239"/>
            <a:ext cx="8432800" cy="679568"/>
            <a:chOff x="0" y="798852"/>
            <a:chExt cx="12192000" cy="9825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F69A62-C5E0-1C28-ACBF-EE03D0B5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98852"/>
              <a:ext cx="12192000" cy="25959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B9FF814-977B-D784-AF37-BA5EC741C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188694"/>
              <a:ext cx="12192000" cy="59266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9E22E57-C509-AB4B-DB6D-1E4D15D06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686" y="2070705"/>
            <a:ext cx="5696745" cy="2286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77302-0EDE-1F19-D022-84883FEEB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686" y="2351565"/>
            <a:ext cx="8170556" cy="42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783DC-7240-0A06-F8F1-616F12EB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1C97DEDE-8033-912D-1BAC-241283FD7D25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A66C7F6-11C9-0B34-1EEF-5350ED6C1B86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800" b="1" dirty="0">
                <a:solidFill>
                  <a:srgbClr val="931A1B"/>
                </a:solidFill>
                <a:latin typeface="+mj-ea"/>
                <a:ea typeface="+mj-ea"/>
                <a:cs typeface="Microsoft GothicNeo" panose="020B0500000101010101" pitchFamily="50" charset="-127"/>
              </a:rPr>
              <a:t>추론 완료 결과</a:t>
            </a:r>
            <a:endParaRPr lang="en-US" altLang="ko-KR" sz="2800" b="1" dirty="0">
              <a:solidFill>
                <a:srgbClr val="931A1B"/>
              </a:solidFill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7E3F750-F95E-7D35-E1AE-516B97D16B63}"/>
              </a:ext>
            </a:extLst>
          </p:cNvPr>
          <p:cNvGrpSpPr/>
          <p:nvPr/>
        </p:nvGrpSpPr>
        <p:grpSpPr>
          <a:xfrm>
            <a:off x="869585" y="1779540"/>
            <a:ext cx="10452830" cy="3026955"/>
            <a:chOff x="869585" y="1779540"/>
            <a:chExt cx="10452830" cy="3026955"/>
          </a:xfrm>
        </p:grpSpPr>
        <p:pic>
          <p:nvPicPr>
            <p:cNvPr id="5" name="그림 4" descr="텍스트, 스크린샷, 디스플레이, 직사각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FCC6C2-8C79-E771-DCFA-F7683CBC5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490" y="1779540"/>
              <a:ext cx="5044925" cy="302695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7" name="그림 6" descr="텍스트, 스크린샷, 디스플레이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2654E02-7B61-0386-EB21-C467A955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5" y="1779541"/>
              <a:ext cx="5044925" cy="302695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5AB317-8A6A-22AB-7048-9D15C2E381FA}"/>
                </a:ext>
              </a:extLst>
            </p:cNvPr>
            <p:cNvSpPr/>
            <p:nvPr/>
          </p:nvSpPr>
          <p:spPr bwMode="auto">
            <a:xfrm>
              <a:off x="1695450" y="2209800"/>
              <a:ext cx="1733550" cy="21336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0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7310B-EC19-49A1-CE32-C4CF4460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BB40A8A3-06B1-4C3F-F086-849B58A2CEDB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0CFEBB7-9240-F9BD-BCDA-F3F1AC7E56A3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추론 완료 결과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pic>
        <p:nvPicPr>
          <p:cNvPr id="9" name="그림 8" descr="텍스트, 폰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6538B8-B826-974C-AD12-5E810CF8E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74" y="1671555"/>
            <a:ext cx="5858150" cy="3514890"/>
          </a:xfrm>
          <a:prstGeom prst="rect">
            <a:avLst/>
          </a:prstGeom>
        </p:spPr>
      </p:pic>
      <p:pic>
        <p:nvPicPr>
          <p:cNvPr id="13" name="그림 12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182AD2-4164-62BC-1836-C3763F275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7" y="1671555"/>
            <a:ext cx="5858150" cy="35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62BCC-A9EF-FDDE-CD68-E7F68F7B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AE06C188-5110-B477-1734-87512EC78FD8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626CBC1B-E749-433C-5C1D-BB8A883DA32B}"/>
              </a:ext>
            </a:extLst>
          </p:cNvPr>
          <p:cNvSpPr txBox="1"/>
          <p:nvPr/>
        </p:nvSpPr>
        <p:spPr>
          <a:xfrm>
            <a:off x="365281" y="134859"/>
            <a:ext cx="4801805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Elsevier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developer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7F99CD-CFFC-B150-8A78-F4FDFB429388}"/>
              </a:ext>
            </a:extLst>
          </p:cNvPr>
          <p:cNvSpPr txBox="1"/>
          <p:nvPr/>
        </p:nvSpPr>
        <p:spPr>
          <a:xfrm>
            <a:off x="365280" y="801569"/>
            <a:ext cx="803529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Elsevier developer Portal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BE496E9-79A6-9F7E-1EAC-FB0A27607ABF}"/>
              </a:ext>
            </a:extLst>
          </p:cNvPr>
          <p:cNvGrpSpPr/>
          <p:nvPr/>
        </p:nvGrpSpPr>
        <p:grpSpPr>
          <a:xfrm>
            <a:off x="614536" y="2095965"/>
            <a:ext cx="7536778" cy="4398576"/>
            <a:chOff x="1349082" y="1219440"/>
            <a:chExt cx="9210897" cy="537561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9EF0C1B-4E25-206F-A8F7-709803301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082" y="1219440"/>
              <a:ext cx="9210897" cy="5375617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9386F9B-FAB0-1DF3-6234-9F72DEA3A2C7}"/>
                </a:ext>
              </a:extLst>
            </p:cNvPr>
            <p:cNvSpPr/>
            <p:nvPr/>
          </p:nvSpPr>
          <p:spPr bwMode="auto">
            <a:xfrm>
              <a:off x="1440180" y="4930140"/>
              <a:ext cx="1470660" cy="21336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A1D11F1-8CD4-5EE6-4EB4-79DA1EC4841D}"/>
                </a:ext>
              </a:extLst>
            </p:cNvPr>
            <p:cNvSpPr/>
            <p:nvPr/>
          </p:nvSpPr>
          <p:spPr bwMode="auto">
            <a:xfrm>
              <a:off x="1440180" y="3063240"/>
              <a:ext cx="1470660" cy="21336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0181E54-3CCD-3DE6-5D9D-24437EAF6BD4}"/>
              </a:ext>
            </a:extLst>
          </p:cNvPr>
          <p:cNvSpPr txBox="1"/>
          <p:nvPr/>
        </p:nvSpPr>
        <p:spPr>
          <a:xfrm>
            <a:off x="546253" y="1210833"/>
            <a:ext cx="11348567" cy="70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ScienceDirect Search V2 : </a:t>
            </a:r>
            <a:r>
              <a:rPr lang="en-US" altLang="ko-KR" sz="1400" dirty="0"/>
              <a:t>ScienceDirect </a:t>
            </a:r>
            <a:r>
              <a:rPr lang="ko-KR" altLang="en-US" sz="1400" dirty="0"/>
              <a:t>플랫폼에서 키워드 기반으로 관련도 높은 논문 목록을 반환하는 </a:t>
            </a:r>
            <a:r>
              <a:rPr lang="en-US" altLang="ko-KR" sz="1400" dirty="0"/>
              <a:t>API.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Article Retrieval : </a:t>
            </a:r>
            <a:r>
              <a:rPr lang="ko-KR" altLang="en-US" sz="1400" dirty="0"/>
              <a:t>특정 논문의 </a:t>
            </a:r>
            <a:r>
              <a:rPr lang="en-US" altLang="ko-KR" sz="1400" dirty="0"/>
              <a:t>DOI </a:t>
            </a:r>
            <a:r>
              <a:rPr lang="ko-KR" altLang="en-US" sz="1400" dirty="0"/>
              <a:t>또는 </a:t>
            </a:r>
            <a:r>
              <a:rPr lang="en-US" altLang="ko-KR" sz="1400" dirty="0"/>
              <a:t>PII</a:t>
            </a:r>
            <a:r>
              <a:rPr lang="ko-KR" altLang="en-US" sz="1400" dirty="0"/>
              <a:t>를 이용해 초록</a:t>
            </a:r>
            <a:r>
              <a:rPr lang="en-US" altLang="ko-KR" sz="1400" dirty="0"/>
              <a:t>/</a:t>
            </a:r>
            <a:r>
              <a:rPr lang="ko-KR" altLang="en-US" sz="1400" dirty="0"/>
              <a:t>저자</a:t>
            </a:r>
            <a:r>
              <a:rPr lang="en-US" altLang="ko-KR" sz="1400" dirty="0"/>
              <a:t>/</a:t>
            </a:r>
            <a:r>
              <a:rPr lang="ko-KR" altLang="en-US" sz="1400" dirty="0"/>
              <a:t>키워드 등 상세 메타데이터를 직접 가져오는 </a:t>
            </a:r>
            <a:r>
              <a:rPr lang="en-US" altLang="ko-KR" sz="1400" dirty="0"/>
              <a:t>API.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D896760-795A-6BE2-C0D6-EAB7702A808C}"/>
              </a:ext>
            </a:extLst>
          </p:cNvPr>
          <p:cNvGrpSpPr/>
          <p:nvPr/>
        </p:nvGrpSpPr>
        <p:grpSpPr>
          <a:xfrm>
            <a:off x="8400570" y="3280933"/>
            <a:ext cx="3340832" cy="2642459"/>
            <a:chOff x="8400570" y="2795158"/>
            <a:chExt cx="3340832" cy="2642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9C5B193-C1B1-80EC-BC8D-855C39CD1EB2}"/>
                </a:ext>
              </a:extLst>
            </p:cNvPr>
            <p:cNvGrpSpPr/>
            <p:nvPr/>
          </p:nvGrpSpPr>
          <p:grpSpPr>
            <a:xfrm>
              <a:off x="8400570" y="2795158"/>
              <a:ext cx="3340832" cy="1117023"/>
              <a:chOff x="8249871" y="2860963"/>
              <a:chExt cx="3340832" cy="1117023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50355A85-479C-3604-B517-5174DF18D4C3}"/>
                  </a:ext>
                </a:extLst>
              </p:cNvPr>
              <p:cNvSpPr/>
              <p:nvPr/>
            </p:nvSpPr>
            <p:spPr bwMode="auto">
              <a:xfrm>
                <a:off x="8515350" y="2860963"/>
                <a:ext cx="2809875" cy="1117023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B2959-6A70-0C72-9863-20DC86B3D65E}"/>
                  </a:ext>
                </a:extLst>
              </p:cNvPr>
              <p:cNvSpPr txBox="1"/>
              <p:nvPr/>
            </p:nvSpPr>
            <p:spPr>
              <a:xfrm>
                <a:off x="8249871" y="2878078"/>
                <a:ext cx="33408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ScienceDirect Search V2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B4FBEE-4F37-55E1-FA8A-AAAD6C7F5530}"/>
                  </a:ext>
                </a:extLst>
              </p:cNvPr>
              <p:cNvSpPr txBox="1"/>
              <p:nvPr/>
            </p:nvSpPr>
            <p:spPr>
              <a:xfrm>
                <a:off x="8249871" y="3215749"/>
                <a:ext cx="33408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플라스틱 열분해 관련</a:t>
                </a:r>
                <a:endParaRPr lang="en-US" altLang="ko-KR" sz="1200" i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키워드 검색을 다각도로 수행하여</a:t>
                </a:r>
                <a:endParaRPr lang="en-US" altLang="ko-KR" sz="1200" i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방대한 논문 목록 수집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718A46F-1F73-D6AC-F7F7-370BC1E17371}"/>
                </a:ext>
              </a:extLst>
            </p:cNvPr>
            <p:cNvGrpSpPr/>
            <p:nvPr/>
          </p:nvGrpSpPr>
          <p:grpSpPr>
            <a:xfrm>
              <a:off x="8400570" y="4320594"/>
              <a:ext cx="3340832" cy="1117023"/>
              <a:chOff x="8249871" y="4970751"/>
              <a:chExt cx="3340832" cy="1117023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250AB9D9-6AB7-72D0-15D4-3C6008322A7A}"/>
                  </a:ext>
                </a:extLst>
              </p:cNvPr>
              <p:cNvSpPr/>
              <p:nvPr/>
            </p:nvSpPr>
            <p:spPr bwMode="auto">
              <a:xfrm>
                <a:off x="8515350" y="4970751"/>
                <a:ext cx="2809875" cy="1117023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00672D-65CD-F43C-8596-19964313EA27}"/>
                  </a:ext>
                </a:extLst>
              </p:cNvPr>
              <p:cNvSpPr txBox="1"/>
              <p:nvPr/>
            </p:nvSpPr>
            <p:spPr>
              <a:xfrm>
                <a:off x="8249871" y="5010287"/>
                <a:ext cx="33408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Article Retrieval 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E856DC-3FFD-D487-B830-99145450F875}"/>
                  </a:ext>
                </a:extLst>
              </p:cNvPr>
              <p:cNvSpPr txBox="1"/>
              <p:nvPr/>
            </p:nvSpPr>
            <p:spPr>
              <a:xfrm>
                <a:off x="8249871" y="5324001"/>
                <a:ext cx="33408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수집한 논문 목록속의</a:t>
                </a:r>
                <a:endParaRPr lang="en-US" altLang="ko-KR" sz="1200" i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논문 하나하나의</a:t>
                </a:r>
                <a:endParaRPr lang="en-US" altLang="ko-KR" sz="1200" i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자세한 내용을 불러와 저장</a:t>
                </a:r>
              </a:p>
            </p:txBody>
          </p:sp>
        </p:grpSp>
        <p:sp>
          <p:nvSpPr>
            <p:cNvPr id="54" name="화살표: 아래쪽 53">
              <a:extLst>
                <a:ext uri="{FF2B5EF4-FFF2-40B4-BE49-F238E27FC236}">
                  <a16:creationId xmlns:a16="http://schemas.microsoft.com/office/drawing/2014/main" id="{E258B1DE-B470-6918-7FB8-E004C0D871CD}"/>
                </a:ext>
              </a:extLst>
            </p:cNvPr>
            <p:cNvSpPr/>
            <p:nvPr/>
          </p:nvSpPr>
          <p:spPr bwMode="auto">
            <a:xfrm>
              <a:off x="9723324" y="3991845"/>
              <a:ext cx="685800" cy="276225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E28CF1-97C4-38B3-6FB9-72D87B76487E}"/>
              </a:ext>
            </a:extLst>
          </p:cNvPr>
          <p:cNvSpPr txBox="1"/>
          <p:nvPr/>
        </p:nvSpPr>
        <p:spPr>
          <a:xfrm>
            <a:off x="1966979" y="3643464"/>
            <a:ext cx="10651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https://api.elsevier.com/content/search/sciencedirect</a:t>
            </a:r>
            <a:r>
              <a:rPr lang="en-US" altLang="ko-KR" sz="1200" i="1" dirty="0">
                <a:highlight>
                  <a:srgbClr val="FFFF00"/>
                </a:highlight>
              </a:rPr>
              <a:t>?query={KEYWORD}&amp;apiKey={APIKEY}</a:t>
            </a:r>
            <a:br>
              <a:rPr lang="en-US" altLang="ko-KR" sz="1200" i="1" dirty="0">
                <a:highlight>
                  <a:srgbClr val="FFFF00"/>
                </a:highlight>
              </a:rPr>
            </a:br>
            <a:endParaRPr lang="ko-KR" altLang="ko-KR" sz="1200" i="1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B86A9-1A4D-8AFB-C0AB-46EFBB3C2A44}"/>
              </a:ext>
            </a:extLst>
          </p:cNvPr>
          <p:cNvSpPr txBox="1"/>
          <p:nvPr/>
        </p:nvSpPr>
        <p:spPr>
          <a:xfrm>
            <a:off x="1966979" y="5096875"/>
            <a:ext cx="106513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https://api.elsevier.com/content/article/pii/{pii}?view={VIEW}&amp;apiKey={APIKEY}</a:t>
            </a:r>
            <a:endParaRPr lang="ko-KR" altLang="ko-KR" sz="1200" i="1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85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7310B-EC19-49A1-CE32-C4CF4460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BB40A8A3-06B1-4C3F-F086-849B58A2CEDB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0CFEBB7-9240-F9BD-BCDA-F3F1AC7E56A3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Oil database=NO</a:t>
            </a: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 err="1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밴다이어그램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02EDF6-83AA-9CCB-E36C-CCD077C64791}"/>
              </a:ext>
            </a:extLst>
          </p:cNvPr>
          <p:cNvGrpSpPr/>
          <p:nvPr/>
        </p:nvGrpSpPr>
        <p:grpSpPr>
          <a:xfrm>
            <a:off x="-1326677" y="7221684"/>
            <a:ext cx="16119562" cy="1565887"/>
            <a:chOff x="-732862" y="0"/>
            <a:chExt cx="76631843" cy="74441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C0FFC6-B97E-9574-47D0-C4F1A8E9C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2862" y="0"/>
              <a:ext cx="9730615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5BEDB2-3F45-67B0-7ECA-52176A54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3244" y="0"/>
              <a:ext cx="8906404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65B7EB-2D0F-B5CE-C718-6408804E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3369" y="0"/>
              <a:ext cx="9673446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18CA0E9-9624-EB2C-4D33-F7DD8F484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79023" y="336635"/>
              <a:ext cx="12192000" cy="61847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9FC35C4-E7E6-2C13-84E3-6CFEBFB58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49692" y="448685"/>
              <a:ext cx="12192000" cy="596062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17B28B-FA21-1BD4-8DE6-ED91CAB8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51229" y="0"/>
              <a:ext cx="6042310" cy="685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26CC352-D48C-C1CD-129F-33A02DE1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6853" y="0"/>
              <a:ext cx="7038606" cy="6858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914CF9F-F134-9057-27FB-FEA71007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84948" y="586173"/>
              <a:ext cx="5514033" cy="685800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EA7D7FA-D604-B814-FE18-139AE5C893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1220" y="666710"/>
            <a:ext cx="7909560" cy="61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35CB1-8F59-40D4-032D-210DBB8D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6DBA9B0F-EE13-D142-5DAB-68C86937A347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09F9C09-BF16-714C-0BBE-E8669EEC500E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Oil database=NO</a:t>
            </a: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 err="1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밴다이어그램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B798F0-0897-3C23-5D7D-3D3800A07E02}"/>
              </a:ext>
            </a:extLst>
          </p:cNvPr>
          <p:cNvGrpSpPr/>
          <p:nvPr/>
        </p:nvGrpSpPr>
        <p:grpSpPr>
          <a:xfrm>
            <a:off x="-1326677" y="7221684"/>
            <a:ext cx="16119562" cy="1565887"/>
            <a:chOff x="-732862" y="0"/>
            <a:chExt cx="76631843" cy="74441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5AFCB40-1685-775D-E6B3-8B3374F3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2862" y="0"/>
              <a:ext cx="9730615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0912B1-1FE6-D9EE-8857-B6B1B307C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3244" y="0"/>
              <a:ext cx="8906404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726E3F-A70B-FDF0-137D-B883290C9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3369" y="0"/>
              <a:ext cx="9673446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DDDD802-3EC4-A711-7A10-DB71E760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79023" y="336635"/>
              <a:ext cx="12192000" cy="61847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65C67E8-F236-8AAF-1321-76B768CD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49692" y="448685"/>
              <a:ext cx="12192000" cy="596062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CFB993-4B10-8738-532A-E7405C16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51229" y="0"/>
              <a:ext cx="6042310" cy="685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63CE16F-032B-590D-9B4E-6F0F0EB78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6853" y="0"/>
              <a:ext cx="7038606" cy="6858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63A7D01-5786-A8CC-AC48-E39817324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84948" y="586173"/>
              <a:ext cx="5514033" cy="68580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C8772F-6168-6929-5B6B-74A8951822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7880" y="980895"/>
            <a:ext cx="9113390" cy="52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5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398CB-EA8A-1555-069C-37B2F721C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28107BDD-8D0A-6AD0-E507-CC66CA1FBE33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17C83091-F906-9D3C-9498-C46A4CB13D4B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Oil database=NO</a:t>
            </a: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 err="1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밴다이어그램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44C217-6798-8306-1F35-18859033EBC2}"/>
              </a:ext>
            </a:extLst>
          </p:cNvPr>
          <p:cNvGrpSpPr/>
          <p:nvPr/>
        </p:nvGrpSpPr>
        <p:grpSpPr>
          <a:xfrm>
            <a:off x="-1326677" y="7221684"/>
            <a:ext cx="16119562" cy="1565887"/>
            <a:chOff x="-732862" y="0"/>
            <a:chExt cx="76631843" cy="74441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4A40D4-F55D-634C-99B4-FF94BEB5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2862" y="0"/>
              <a:ext cx="9730615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83B0B5-6CB2-9227-8907-5463F6A4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3244" y="0"/>
              <a:ext cx="8906404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5B7047-AD9F-7A56-8B0E-F5A62875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3369" y="0"/>
              <a:ext cx="9673446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D8E9B60-5E6A-7115-DA30-FFB68F2A4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79023" y="336635"/>
              <a:ext cx="12192000" cy="61847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39D6E05-EEF2-B4A5-48C3-71FFA43C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49692" y="448685"/>
              <a:ext cx="12192000" cy="596062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8BF4E8-BD17-C66E-94EE-2ACC29D8D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51229" y="0"/>
              <a:ext cx="6042310" cy="685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F6D43DD-6DA3-CBC6-7706-5C13C39C3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6853" y="0"/>
              <a:ext cx="7038606" cy="6858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5D901D1-8C2F-0937-91ED-FD6DBAE64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84948" y="586173"/>
              <a:ext cx="5514033" cy="685800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88F96C7-061B-AEAF-1022-F2715DA824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1575" y="1287416"/>
            <a:ext cx="8313311" cy="467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D4860-0C76-7C5F-34A4-6D671C26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C38293BC-1DA4-6B09-95BF-C196EC2561F7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DFA8D979-4D92-A274-616C-B294C3793FC3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Oil database=NO</a:t>
            </a: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 err="1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밴다이어그램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915EE0-9D03-AE80-9D8B-D4A7ADF308BD}"/>
              </a:ext>
            </a:extLst>
          </p:cNvPr>
          <p:cNvGrpSpPr/>
          <p:nvPr/>
        </p:nvGrpSpPr>
        <p:grpSpPr>
          <a:xfrm>
            <a:off x="-1326677" y="7221684"/>
            <a:ext cx="16119562" cy="1565887"/>
            <a:chOff x="-732862" y="0"/>
            <a:chExt cx="76631843" cy="74441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5385CA-D6AD-3A6F-F217-DDB4B5839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2862" y="0"/>
              <a:ext cx="9730615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294B0B-6BFB-98B1-C265-C7C880E27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3244" y="0"/>
              <a:ext cx="8906404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6C3D415-D2DA-23B3-06A4-D82A86AEE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3369" y="0"/>
              <a:ext cx="9673446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5DFC56-7247-2026-37BF-1E9866C73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79023" y="336635"/>
              <a:ext cx="12192000" cy="61847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81E652F-399E-D90F-8C1D-5E4EE6EBF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49692" y="448685"/>
              <a:ext cx="12192000" cy="596062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4B664D-AE89-8A0E-488E-E1BEF01B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51229" y="0"/>
              <a:ext cx="6042310" cy="685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A58C1A6-DB51-DAEB-8E82-2EC047836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6853" y="0"/>
              <a:ext cx="7038606" cy="6858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DFA5EB-27FA-BD47-845D-40868878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84948" y="586173"/>
              <a:ext cx="5514033" cy="68580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BAA8AFB-FC54-2DB2-ACB0-BEC9E98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4244" y="1192098"/>
            <a:ext cx="5514036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8B3D-A5BA-066A-FE3A-89AE9FEF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8C59EB17-71FF-8643-B7AD-C067869FAFDC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8BD7F628-F458-D0F1-9C42-6DBED35A46AB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Oil database=NO</a:t>
            </a: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 err="1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밴다이어그램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7D9AE0-C0E9-E041-2C62-D87551E9F2D0}"/>
              </a:ext>
            </a:extLst>
          </p:cNvPr>
          <p:cNvGrpSpPr/>
          <p:nvPr/>
        </p:nvGrpSpPr>
        <p:grpSpPr>
          <a:xfrm>
            <a:off x="-1326677" y="7221684"/>
            <a:ext cx="16119562" cy="1565887"/>
            <a:chOff x="-732862" y="0"/>
            <a:chExt cx="76631843" cy="74441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A50D0D4-5289-8167-60F0-43A2E2E7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2862" y="0"/>
              <a:ext cx="9730615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7667DF8-0E5E-D51F-2A9E-F7839F12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3244" y="0"/>
              <a:ext cx="8906404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AC85600-0B3D-27CA-4F49-A2363F14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3369" y="0"/>
              <a:ext cx="9673446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510172-AF85-F216-3125-41773B2AA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79023" y="336635"/>
              <a:ext cx="12192000" cy="61847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98B4BD2-717B-71DD-000A-F60DC69C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49692" y="448685"/>
              <a:ext cx="12192000" cy="596062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CCE0C8E-EE99-E578-F99F-11DA96F9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51229" y="0"/>
              <a:ext cx="6042310" cy="685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D47006C-FE79-E950-AD9B-4BD8B9F20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6853" y="0"/>
              <a:ext cx="7038606" cy="6858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12F1868-00C1-CA89-918E-EF6756E27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84948" y="586173"/>
              <a:ext cx="5514033" cy="6858000"/>
            </a:xfrm>
            <a:prstGeom prst="rect">
              <a:avLst/>
            </a:prstGeom>
          </p:spPr>
        </p:pic>
      </p:grpSp>
      <p:pic>
        <p:nvPicPr>
          <p:cNvPr id="1026" name="Picture 2" descr="사용자가 업로드한 이미지">
            <a:extLst>
              <a:ext uri="{FF2B5EF4-FFF2-40B4-BE49-F238E27FC236}">
                <a16:creationId xmlns:a16="http://schemas.microsoft.com/office/drawing/2014/main" id="{518D856F-9284-7076-5071-312F45105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1654893"/>
            <a:ext cx="11283756" cy="354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2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28DF55BD-148B-54C1-0CE0-9B83DF6F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C1EFF2-AED7-F2CE-2708-48C146AD3C0E}"/>
              </a:ext>
            </a:extLst>
          </p:cNvPr>
          <p:cNvSpPr/>
          <p:nvPr/>
        </p:nvSpPr>
        <p:spPr bwMode="auto">
          <a:xfrm>
            <a:off x="7461862" y="1949"/>
            <a:ext cx="4736816" cy="6870567"/>
          </a:xfrm>
          <a:prstGeom prst="rect">
            <a:avLst/>
          </a:prstGeom>
          <a:solidFill>
            <a:schemeClr val="accent6">
              <a:lumMod val="75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BC96E5E-BC2E-58AA-F8E1-2FF8A16CB811}"/>
              </a:ext>
            </a:extLst>
          </p:cNvPr>
          <p:cNvSpPr/>
          <p:nvPr/>
        </p:nvSpPr>
        <p:spPr>
          <a:xfrm flipH="1">
            <a:off x="6585769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A436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0C2FD315-FC3D-2EC1-8EDA-FAE7A42B292E}"/>
              </a:ext>
            </a:extLst>
          </p:cNvPr>
          <p:cNvSpPr/>
          <p:nvPr/>
        </p:nvSpPr>
        <p:spPr>
          <a:xfrm flipH="1">
            <a:off x="5961548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9B88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6B532978-9601-BEBD-9509-6EE7A575C331}"/>
              </a:ext>
            </a:extLst>
          </p:cNvPr>
          <p:cNvSpPr/>
          <p:nvPr/>
        </p:nvSpPr>
        <p:spPr>
          <a:xfrm flipH="1">
            <a:off x="-1" y="-14516"/>
            <a:ext cx="9439479" cy="6901543"/>
          </a:xfrm>
          <a:custGeom>
            <a:avLst/>
            <a:gdLst>
              <a:gd name="connsiteX0" fmla="*/ 0 w 3410857"/>
              <a:gd name="connsiteY0" fmla="*/ 6858000 h 6858000"/>
              <a:gd name="connsiteX1" fmla="*/ 1250216 w 3410857"/>
              <a:gd name="connsiteY1" fmla="*/ 0 h 6858000"/>
              <a:gd name="connsiteX2" fmla="*/ 3410857 w 3410857"/>
              <a:gd name="connsiteY2" fmla="*/ 0 h 6858000"/>
              <a:gd name="connsiteX3" fmla="*/ 2160641 w 3410857"/>
              <a:gd name="connsiteY3" fmla="*/ 6858000 h 6858000"/>
              <a:gd name="connsiteX4" fmla="*/ 0 w 3410857"/>
              <a:gd name="connsiteY4" fmla="*/ 6858000 h 6858000"/>
              <a:gd name="connsiteX0" fmla="*/ 0 w 6705600"/>
              <a:gd name="connsiteY0" fmla="*/ 6887029 h 6887029"/>
              <a:gd name="connsiteX1" fmla="*/ 1250216 w 6705600"/>
              <a:gd name="connsiteY1" fmla="*/ 29029 h 6887029"/>
              <a:gd name="connsiteX2" fmla="*/ 6705600 w 6705600"/>
              <a:gd name="connsiteY2" fmla="*/ 0 h 6887029"/>
              <a:gd name="connsiteX3" fmla="*/ 2160641 w 6705600"/>
              <a:gd name="connsiteY3" fmla="*/ 6887029 h 6887029"/>
              <a:gd name="connsiteX4" fmla="*/ 0 w 6705600"/>
              <a:gd name="connsiteY4" fmla="*/ 6887029 h 6887029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705600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44343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58857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458857"/>
              <a:gd name="connsiteY0" fmla="*/ 6887029 h 6959600"/>
              <a:gd name="connsiteX1" fmla="*/ 1250216 w 6458857"/>
              <a:gd name="connsiteY1" fmla="*/ 29029 h 6959600"/>
              <a:gd name="connsiteX2" fmla="*/ 6458857 w 6458857"/>
              <a:gd name="connsiteY2" fmla="*/ 0 h 6959600"/>
              <a:gd name="connsiteX3" fmla="*/ 6166583 w 6458857"/>
              <a:gd name="connsiteY3" fmla="*/ 6959600 h 6959600"/>
              <a:gd name="connsiteX4" fmla="*/ 0 w 6458857"/>
              <a:gd name="connsiteY4" fmla="*/ 6887029 h 6959600"/>
              <a:gd name="connsiteX0" fmla="*/ 0 w 6471383"/>
              <a:gd name="connsiteY0" fmla="*/ 6887029 h 6887029"/>
              <a:gd name="connsiteX1" fmla="*/ 1250216 w 6471383"/>
              <a:gd name="connsiteY1" fmla="*/ 29029 h 6887029"/>
              <a:gd name="connsiteX2" fmla="*/ 6458857 w 6471383"/>
              <a:gd name="connsiteY2" fmla="*/ 0 h 6887029"/>
              <a:gd name="connsiteX3" fmla="*/ 6471383 w 6471383"/>
              <a:gd name="connsiteY3" fmla="*/ 6887029 h 6887029"/>
              <a:gd name="connsiteX4" fmla="*/ 0 w 6471383"/>
              <a:gd name="connsiteY4" fmla="*/ 6887029 h 6887029"/>
              <a:gd name="connsiteX0" fmla="*/ 0 w 7257159"/>
              <a:gd name="connsiteY0" fmla="*/ 6872515 h 6872515"/>
              <a:gd name="connsiteX1" fmla="*/ 1250216 w 7257159"/>
              <a:gd name="connsiteY1" fmla="*/ 14515 h 6872515"/>
              <a:gd name="connsiteX2" fmla="*/ 7257143 w 7257159"/>
              <a:gd name="connsiteY2" fmla="*/ 0 h 6872515"/>
              <a:gd name="connsiteX3" fmla="*/ 6471383 w 7257159"/>
              <a:gd name="connsiteY3" fmla="*/ 6872515 h 6872515"/>
              <a:gd name="connsiteX4" fmla="*/ 0 w 7257159"/>
              <a:gd name="connsiteY4" fmla="*/ 6872515 h 6872515"/>
              <a:gd name="connsiteX0" fmla="*/ 0 w 7284183"/>
              <a:gd name="connsiteY0" fmla="*/ 6872515 h 6901543"/>
              <a:gd name="connsiteX1" fmla="*/ 1250216 w 7284183"/>
              <a:gd name="connsiteY1" fmla="*/ 14515 h 6901543"/>
              <a:gd name="connsiteX2" fmla="*/ 7257143 w 7284183"/>
              <a:gd name="connsiteY2" fmla="*/ 0 h 6901543"/>
              <a:gd name="connsiteX3" fmla="*/ 7284183 w 7284183"/>
              <a:gd name="connsiteY3" fmla="*/ 6901543 h 6901543"/>
              <a:gd name="connsiteX4" fmla="*/ 0 w 7284183"/>
              <a:gd name="connsiteY4" fmla="*/ 6872515 h 6901543"/>
              <a:gd name="connsiteX0" fmla="*/ 0 w 7547476"/>
              <a:gd name="connsiteY0" fmla="*/ 6872515 h 6901543"/>
              <a:gd name="connsiteX1" fmla="*/ 1250216 w 7547476"/>
              <a:gd name="connsiteY1" fmla="*/ 14515 h 6901543"/>
              <a:gd name="connsiteX2" fmla="*/ 7547429 w 7547476"/>
              <a:gd name="connsiteY2" fmla="*/ 0 h 6901543"/>
              <a:gd name="connsiteX3" fmla="*/ 7284183 w 7547476"/>
              <a:gd name="connsiteY3" fmla="*/ 6901543 h 6901543"/>
              <a:gd name="connsiteX4" fmla="*/ 0 w 7547476"/>
              <a:gd name="connsiteY4" fmla="*/ 6872515 h 6901543"/>
              <a:gd name="connsiteX0" fmla="*/ 0 w 7547612"/>
              <a:gd name="connsiteY0" fmla="*/ 6872515 h 6901543"/>
              <a:gd name="connsiteX1" fmla="*/ 1250216 w 7547612"/>
              <a:gd name="connsiteY1" fmla="*/ 14515 h 6901543"/>
              <a:gd name="connsiteX2" fmla="*/ 7547429 w 7547612"/>
              <a:gd name="connsiteY2" fmla="*/ 0 h 6901543"/>
              <a:gd name="connsiteX3" fmla="*/ 7487383 w 7547612"/>
              <a:gd name="connsiteY3" fmla="*/ 6901543 h 6901543"/>
              <a:gd name="connsiteX4" fmla="*/ 0 w 7547612"/>
              <a:gd name="connsiteY4" fmla="*/ 6872515 h 6901543"/>
              <a:gd name="connsiteX0" fmla="*/ 0 w 7533145"/>
              <a:gd name="connsiteY0" fmla="*/ 6872515 h 6901543"/>
              <a:gd name="connsiteX1" fmla="*/ 1250216 w 7533145"/>
              <a:gd name="connsiteY1" fmla="*/ 14515 h 6901543"/>
              <a:gd name="connsiteX2" fmla="*/ 7532915 w 7533145"/>
              <a:gd name="connsiteY2" fmla="*/ 0 h 6901543"/>
              <a:gd name="connsiteX3" fmla="*/ 7487383 w 7533145"/>
              <a:gd name="connsiteY3" fmla="*/ 6901543 h 6901543"/>
              <a:gd name="connsiteX4" fmla="*/ 0 w 7533145"/>
              <a:gd name="connsiteY4" fmla="*/ 6872515 h 6901543"/>
              <a:gd name="connsiteX0" fmla="*/ 0 w 7533928"/>
              <a:gd name="connsiteY0" fmla="*/ 6872515 h 6901543"/>
              <a:gd name="connsiteX1" fmla="*/ 1250216 w 7533928"/>
              <a:gd name="connsiteY1" fmla="*/ 14515 h 6901543"/>
              <a:gd name="connsiteX2" fmla="*/ 7532915 w 7533928"/>
              <a:gd name="connsiteY2" fmla="*/ 0 h 6901543"/>
              <a:gd name="connsiteX3" fmla="*/ 7530926 w 7533928"/>
              <a:gd name="connsiteY3" fmla="*/ 6901543 h 6901543"/>
              <a:gd name="connsiteX4" fmla="*/ 0 w 7533928"/>
              <a:gd name="connsiteY4" fmla="*/ 6872515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928" h="6901543">
                <a:moveTo>
                  <a:pt x="0" y="6872515"/>
                </a:moveTo>
                <a:lnTo>
                  <a:pt x="1250216" y="14515"/>
                </a:lnTo>
                <a:lnTo>
                  <a:pt x="7532915" y="0"/>
                </a:lnTo>
                <a:cubicBezTo>
                  <a:pt x="7537090" y="2295676"/>
                  <a:pt x="7526751" y="4605867"/>
                  <a:pt x="7530926" y="6901543"/>
                </a:cubicBezTo>
                <a:lnTo>
                  <a:pt x="0" y="68725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DFA242A-83D7-A262-CB5F-828BDBB1360E}"/>
              </a:ext>
            </a:extLst>
          </p:cNvPr>
          <p:cNvGrpSpPr/>
          <p:nvPr/>
        </p:nvGrpSpPr>
        <p:grpSpPr>
          <a:xfrm>
            <a:off x="231580" y="85060"/>
            <a:ext cx="2920394" cy="661066"/>
            <a:chOff x="231580" y="85060"/>
            <a:chExt cx="2534216" cy="573650"/>
          </a:xfrm>
        </p:grpSpPr>
        <p:pic>
          <p:nvPicPr>
            <p:cNvPr id="7" name="그림 6" descr="텍스트, 로고, 엠블럼, 폰트이(가) 표시된 사진&#10;&#10;자동 생성된 설명">
              <a:extLst>
                <a:ext uri="{FF2B5EF4-FFF2-40B4-BE49-F238E27FC236}">
                  <a16:creationId xmlns:a16="http://schemas.microsoft.com/office/drawing/2014/main" id="{877B623B-B99C-3880-04CC-1E6D815B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0" y="215111"/>
              <a:ext cx="1539333" cy="37519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7EE38A-F703-1ADB-7BEA-DE357B4D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9" t="10161" r="5433" b="11878"/>
            <a:stretch/>
          </p:blipFill>
          <p:spPr>
            <a:xfrm>
              <a:off x="1868209" y="85060"/>
              <a:ext cx="897587" cy="573650"/>
            </a:xfrm>
            <a:prstGeom prst="rect">
              <a:avLst/>
            </a:prstGeom>
          </p:spPr>
        </p:pic>
      </p:grpSp>
      <p:sp>
        <p:nvSpPr>
          <p:cNvPr id="11" name="Google Shape;93;p13">
            <a:extLst>
              <a:ext uri="{FF2B5EF4-FFF2-40B4-BE49-F238E27FC236}">
                <a16:creationId xmlns:a16="http://schemas.microsoft.com/office/drawing/2014/main" id="{A462B7C3-1BE7-3653-4083-473D68284EDD}"/>
              </a:ext>
            </a:extLst>
          </p:cNvPr>
          <p:cNvSpPr txBox="1">
            <a:spLocks/>
          </p:cNvSpPr>
          <p:nvPr/>
        </p:nvSpPr>
        <p:spPr>
          <a:xfrm>
            <a:off x="62807" y="1767075"/>
            <a:ext cx="6590799" cy="195479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Raleway"/>
              </a:rPr>
              <a:t>Thank you for attention</a:t>
            </a:r>
            <a:endParaRPr kumimoji="1" lang="en-US" altLang="ko-KR" sz="4000" b="1" dirty="0">
              <a:solidFill>
                <a:schemeClr val="accent5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Google Shape;153;p20">
            <a:extLst>
              <a:ext uri="{FF2B5EF4-FFF2-40B4-BE49-F238E27FC236}">
                <a16:creationId xmlns:a16="http://schemas.microsoft.com/office/drawing/2014/main" id="{AABDCCFB-E987-1685-FD05-447F733BB717}"/>
              </a:ext>
            </a:extLst>
          </p:cNvPr>
          <p:cNvSpPr txBox="1">
            <a:spLocks/>
          </p:cNvSpPr>
          <p:nvPr/>
        </p:nvSpPr>
        <p:spPr>
          <a:xfrm>
            <a:off x="105320" y="4706528"/>
            <a:ext cx="6548286" cy="1789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안 용 상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 Systems Engineering &amp; Intelligence Design Lab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Department of Chemical Engineering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Kyung </a:t>
            </a:r>
            <a:r>
              <a:rPr lang="en-US" sz="15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Hee</a:t>
            </a: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University </a:t>
            </a:r>
          </a:p>
        </p:txBody>
      </p:sp>
    </p:spTree>
    <p:extLst>
      <p:ext uri="{BB962C8B-B14F-4D97-AF65-F5344CB8AC3E}">
        <p14:creationId xmlns:p14="http://schemas.microsoft.com/office/powerpoint/2010/main" val="427143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17163E51-1B5D-FB9C-22C0-8ECF257C8635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2BB25D48-4157-1068-F1C7-FD5E059C4B35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Query Combination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검색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EACB73C-4D97-BEB7-902E-085DF0B81794}"/>
              </a:ext>
            </a:extLst>
          </p:cNvPr>
          <p:cNvGrpSpPr/>
          <p:nvPr/>
        </p:nvGrpSpPr>
        <p:grpSpPr>
          <a:xfrm>
            <a:off x="6693071" y="2570902"/>
            <a:ext cx="4639398" cy="2891630"/>
            <a:chOff x="735803" y="1474364"/>
            <a:chExt cx="5240755" cy="3266442"/>
          </a:xfrm>
        </p:grpSpPr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CD5BF30-06C9-F524-864D-0CFEB1D33FCA}"/>
                </a:ext>
              </a:extLst>
            </p:cNvPr>
            <p:cNvSpPr/>
            <p:nvPr/>
          </p:nvSpPr>
          <p:spPr bwMode="auto">
            <a:xfrm>
              <a:off x="735803" y="1474364"/>
              <a:ext cx="4431283" cy="3266442"/>
            </a:xfrm>
            <a:custGeom>
              <a:avLst/>
              <a:gdLst>
                <a:gd name="connsiteX0" fmla="*/ 1983742 w 4431283"/>
                <a:gd name="connsiteY0" fmla="*/ 79566 h 3266442"/>
                <a:gd name="connsiteX1" fmla="*/ 943612 w 4431283"/>
                <a:gd name="connsiteY1" fmla="*/ 433896 h 3266442"/>
                <a:gd name="connsiteX2" fmla="*/ 509272 w 4431283"/>
                <a:gd name="connsiteY2" fmla="*/ 1325436 h 3266442"/>
                <a:gd name="connsiteX3" fmla="*/ 29212 w 4431283"/>
                <a:gd name="connsiteY3" fmla="*/ 1439736 h 3266442"/>
                <a:gd name="connsiteX4" fmla="*/ 212092 w 4431283"/>
                <a:gd name="connsiteY4" fmla="*/ 2879916 h 3266442"/>
                <a:gd name="connsiteX5" fmla="*/ 1503682 w 4431283"/>
                <a:gd name="connsiteY5" fmla="*/ 2857056 h 3266442"/>
                <a:gd name="connsiteX6" fmla="*/ 2829562 w 4431283"/>
                <a:gd name="connsiteY6" fmla="*/ 3257106 h 3266442"/>
                <a:gd name="connsiteX7" fmla="*/ 4281172 w 4431283"/>
                <a:gd name="connsiteY7" fmla="*/ 2399856 h 3266442"/>
                <a:gd name="connsiteX8" fmla="*/ 4235452 w 4431283"/>
                <a:gd name="connsiteY8" fmla="*/ 1394016 h 3266442"/>
                <a:gd name="connsiteX9" fmla="*/ 2955292 w 4431283"/>
                <a:gd name="connsiteY9" fmla="*/ 959676 h 3266442"/>
                <a:gd name="connsiteX10" fmla="*/ 2818132 w 4431283"/>
                <a:gd name="connsiteY10" fmla="*/ 79566 h 3266442"/>
                <a:gd name="connsiteX11" fmla="*/ 1983742 w 4431283"/>
                <a:gd name="connsiteY11" fmla="*/ 79566 h 326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1283" h="3266442">
                  <a:moveTo>
                    <a:pt x="1983742" y="79566"/>
                  </a:moveTo>
                  <a:cubicBezTo>
                    <a:pt x="1671322" y="138621"/>
                    <a:pt x="1189357" y="226251"/>
                    <a:pt x="943612" y="433896"/>
                  </a:cubicBezTo>
                  <a:cubicBezTo>
                    <a:pt x="697867" y="641541"/>
                    <a:pt x="661672" y="1157796"/>
                    <a:pt x="509272" y="1325436"/>
                  </a:cubicBezTo>
                  <a:cubicBezTo>
                    <a:pt x="356872" y="1493076"/>
                    <a:pt x="78742" y="1180656"/>
                    <a:pt x="29212" y="1439736"/>
                  </a:cubicBezTo>
                  <a:cubicBezTo>
                    <a:pt x="-20318" y="1698816"/>
                    <a:pt x="-33653" y="2643696"/>
                    <a:pt x="212092" y="2879916"/>
                  </a:cubicBezTo>
                  <a:cubicBezTo>
                    <a:pt x="457837" y="3116136"/>
                    <a:pt x="1067437" y="2794191"/>
                    <a:pt x="1503682" y="2857056"/>
                  </a:cubicBezTo>
                  <a:cubicBezTo>
                    <a:pt x="1939927" y="2919921"/>
                    <a:pt x="2366647" y="3333306"/>
                    <a:pt x="2829562" y="3257106"/>
                  </a:cubicBezTo>
                  <a:cubicBezTo>
                    <a:pt x="3292477" y="3180906"/>
                    <a:pt x="4046857" y="2710371"/>
                    <a:pt x="4281172" y="2399856"/>
                  </a:cubicBezTo>
                  <a:cubicBezTo>
                    <a:pt x="4515487" y="2089341"/>
                    <a:pt x="4456432" y="1634046"/>
                    <a:pt x="4235452" y="1394016"/>
                  </a:cubicBezTo>
                  <a:cubicBezTo>
                    <a:pt x="4014472" y="1153986"/>
                    <a:pt x="3191512" y="1178751"/>
                    <a:pt x="2955292" y="959676"/>
                  </a:cubicBezTo>
                  <a:cubicBezTo>
                    <a:pt x="2719072" y="740601"/>
                    <a:pt x="2985772" y="224346"/>
                    <a:pt x="2818132" y="79566"/>
                  </a:cubicBezTo>
                  <a:cubicBezTo>
                    <a:pt x="2650492" y="-65214"/>
                    <a:pt x="2296162" y="20511"/>
                    <a:pt x="1983742" y="795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5DFE8C1-C762-D441-4851-EC1F8DAC2F38}"/>
                </a:ext>
              </a:extLst>
            </p:cNvPr>
            <p:cNvSpPr/>
            <p:nvPr/>
          </p:nvSpPr>
          <p:spPr bwMode="auto">
            <a:xfrm rot="2439313">
              <a:off x="1345803" y="2558436"/>
              <a:ext cx="1977160" cy="1423712"/>
            </a:xfrm>
            <a:custGeom>
              <a:avLst/>
              <a:gdLst>
                <a:gd name="connsiteX0" fmla="*/ 1983742 w 4431283"/>
                <a:gd name="connsiteY0" fmla="*/ 79566 h 3266442"/>
                <a:gd name="connsiteX1" fmla="*/ 943612 w 4431283"/>
                <a:gd name="connsiteY1" fmla="*/ 433896 h 3266442"/>
                <a:gd name="connsiteX2" fmla="*/ 509272 w 4431283"/>
                <a:gd name="connsiteY2" fmla="*/ 1325436 h 3266442"/>
                <a:gd name="connsiteX3" fmla="*/ 29212 w 4431283"/>
                <a:gd name="connsiteY3" fmla="*/ 1439736 h 3266442"/>
                <a:gd name="connsiteX4" fmla="*/ 212092 w 4431283"/>
                <a:gd name="connsiteY4" fmla="*/ 2879916 h 3266442"/>
                <a:gd name="connsiteX5" fmla="*/ 1503682 w 4431283"/>
                <a:gd name="connsiteY5" fmla="*/ 2857056 h 3266442"/>
                <a:gd name="connsiteX6" fmla="*/ 2829562 w 4431283"/>
                <a:gd name="connsiteY6" fmla="*/ 3257106 h 3266442"/>
                <a:gd name="connsiteX7" fmla="*/ 4281172 w 4431283"/>
                <a:gd name="connsiteY7" fmla="*/ 2399856 h 3266442"/>
                <a:gd name="connsiteX8" fmla="*/ 4235452 w 4431283"/>
                <a:gd name="connsiteY8" fmla="*/ 1394016 h 3266442"/>
                <a:gd name="connsiteX9" fmla="*/ 2955292 w 4431283"/>
                <a:gd name="connsiteY9" fmla="*/ 959676 h 3266442"/>
                <a:gd name="connsiteX10" fmla="*/ 2818132 w 4431283"/>
                <a:gd name="connsiteY10" fmla="*/ 79566 h 3266442"/>
                <a:gd name="connsiteX11" fmla="*/ 1983742 w 4431283"/>
                <a:gd name="connsiteY11" fmla="*/ 79566 h 326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1283" h="3266442">
                  <a:moveTo>
                    <a:pt x="1983742" y="79566"/>
                  </a:moveTo>
                  <a:cubicBezTo>
                    <a:pt x="1671322" y="138621"/>
                    <a:pt x="1189357" y="226251"/>
                    <a:pt x="943612" y="433896"/>
                  </a:cubicBezTo>
                  <a:cubicBezTo>
                    <a:pt x="697867" y="641541"/>
                    <a:pt x="661672" y="1157796"/>
                    <a:pt x="509272" y="1325436"/>
                  </a:cubicBezTo>
                  <a:cubicBezTo>
                    <a:pt x="356872" y="1493076"/>
                    <a:pt x="78742" y="1180656"/>
                    <a:pt x="29212" y="1439736"/>
                  </a:cubicBezTo>
                  <a:cubicBezTo>
                    <a:pt x="-20318" y="1698816"/>
                    <a:pt x="-33653" y="2643696"/>
                    <a:pt x="212092" y="2879916"/>
                  </a:cubicBezTo>
                  <a:cubicBezTo>
                    <a:pt x="457837" y="3116136"/>
                    <a:pt x="1067437" y="2794191"/>
                    <a:pt x="1503682" y="2857056"/>
                  </a:cubicBezTo>
                  <a:cubicBezTo>
                    <a:pt x="1939927" y="2919921"/>
                    <a:pt x="2366647" y="3333306"/>
                    <a:pt x="2829562" y="3257106"/>
                  </a:cubicBezTo>
                  <a:cubicBezTo>
                    <a:pt x="3292477" y="3180906"/>
                    <a:pt x="4046857" y="2710371"/>
                    <a:pt x="4281172" y="2399856"/>
                  </a:cubicBezTo>
                  <a:cubicBezTo>
                    <a:pt x="4515487" y="2089341"/>
                    <a:pt x="4456432" y="1634046"/>
                    <a:pt x="4235452" y="1394016"/>
                  </a:cubicBezTo>
                  <a:cubicBezTo>
                    <a:pt x="4014472" y="1153986"/>
                    <a:pt x="3191512" y="1178751"/>
                    <a:pt x="2955292" y="959676"/>
                  </a:cubicBezTo>
                  <a:cubicBezTo>
                    <a:pt x="2719072" y="740601"/>
                    <a:pt x="2985772" y="224346"/>
                    <a:pt x="2818132" y="79566"/>
                  </a:cubicBezTo>
                  <a:cubicBezTo>
                    <a:pt x="2650492" y="-65214"/>
                    <a:pt x="2296162" y="20511"/>
                    <a:pt x="1983742" y="79566"/>
                  </a:cubicBez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D1DE0A-AAE1-8843-5161-0C5BA37DB4A5}"/>
                </a:ext>
              </a:extLst>
            </p:cNvPr>
            <p:cNvSpPr txBox="1"/>
            <p:nvPr/>
          </p:nvSpPr>
          <p:spPr>
            <a:xfrm>
              <a:off x="3728658" y="2086181"/>
              <a:ext cx="2247900" cy="377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313B6D"/>
                  </a:solidFill>
                  <a:latin typeface="+mn-ea"/>
                  <a:ea typeface="+mn-ea"/>
                </a:rPr>
                <a:t>Elsevier </a:t>
              </a:r>
              <a:r>
                <a:rPr lang="ko-KR" altLang="en-US" sz="1400" b="1" dirty="0">
                  <a:solidFill>
                    <a:srgbClr val="313B6D"/>
                  </a:solidFill>
                  <a:latin typeface="+mn-ea"/>
                  <a:ea typeface="+mn-ea"/>
                </a:rPr>
                <a:t>내의 모든 출판물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E50B17B-44BE-DB3E-E18D-D2224C000FD5}"/>
                </a:ext>
              </a:extLst>
            </p:cNvPr>
            <p:cNvSpPr txBox="1"/>
            <p:nvPr/>
          </p:nvSpPr>
          <p:spPr>
            <a:xfrm>
              <a:off x="3017763" y="3078840"/>
              <a:ext cx="2958794" cy="837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000"/>
                  </a:solidFill>
                  <a:latin typeface="+mn-ea"/>
                  <a:ea typeface="+mn-ea"/>
                </a:rPr>
                <a:t>플라스틱 열분해 </a:t>
              </a:r>
              <a:br>
                <a:rPr lang="en-US" altLang="ko-KR" sz="1400" b="1" dirty="0">
                  <a:solidFill>
                    <a:srgbClr val="FFC000"/>
                  </a:solidFill>
                  <a:latin typeface="+mn-ea"/>
                  <a:ea typeface="+mn-ea"/>
                </a:rPr>
              </a:br>
              <a:r>
                <a:rPr lang="ko-KR" altLang="en-US" sz="1400" b="1" dirty="0" err="1">
                  <a:solidFill>
                    <a:srgbClr val="FFC000"/>
                  </a:solidFill>
                  <a:latin typeface="+mn-ea"/>
                  <a:ea typeface="+mn-ea"/>
                </a:rPr>
                <a:t>랩스케일</a:t>
              </a:r>
              <a:r>
                <a:rPr lang="ko-KR" altLang="en-US" sz="1400" b="1" dirty="0">
                  <a:solidFill>
                    <a:srgbClr val="FFC000"/>
                  </a:solidFill>
                  <a:latin typeface="+mn-ea"/>
                  <a:ea typeface="+mn-ea"/>
                </a:rPr>
                <a:t> 실험 관련 </a:t>
              </a:r>
              <a:r>
                <a:rPr lang="en-US" altLang="ko-KR" sz="1400" b="1" dirty="0">
                  <a:solidFill>
                    <a:srgbClr val="FFC000"/>
                  </a:solidFill>
                  <a:latin typeface="+mn-ea"/>
                  <a:ea typeface="+mn-ea"/>
                </a:rPr>
                <a:t>Paper</a:t>
              </a:r>
              <a:endParaRPr lang="ko-KR" altLang="en-US" sz="1400" b="1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1FBADE4-A65B-0912-6477-8B31F4E51B98}"/>
              </a:ext>
            </a:extLst>
          </p:cNvPr>
          <p:cNvSpPr txBox="1"/>
          <p:nvPr/>
        </p:nvSpPr>
        <p:spPr>
          <a:xfrm>
            <a:off x="571500" y="801569"/>
            <a:ext cx="10566400" cy="874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그럼 어떻게 플라스틱 열분해 </a:t>
            </a:r>
            <a:r>
              <a:rPr lang="ko-KR" altLang="en-US" dirty="0" err="1">
                <a:latin typeface="+mn-ea"/>
                <a:ea typeface="+mn-ea"/>
              </a:rPr>
              <a:t>랩스케일</a:t>
            </a:r>
            <a:r>
              <a:rPr lang="ko-KR" altLang="en-US" dirty="0">
                <a:latin typeface="+mn-ea"/>
                <a:ea typeface="+mn-ea"/>
              </a:rPr>
              <a:t> 실험관련 </a:t>
            </a:r>
            <a:r>
              <a:rPr lang="en-US" altLang="ko-KR" dirty="0">
                <a:latin typeface="+mn-ea"/>
                <a:ea typeface="+mn-ea"/>
              </a:rPr>
              <a:t>Paper</a:t>
            </a:r>
            <a:r>
              <a:rPr lang="ko-KR" altLang="en-US" dirty="0">
                <a:latin typeface="+mn-ea"/>
                <a:ea typeface="+mn-ea"/>
              </a:rPr>
              <a:t>들을 검색해 모을 것인가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최대한 꼼꼼하게 대상 분야를 커버할 수 있도록 키워드를 상세하게 분해하고 </a:t>
            </a:r>
            <a:r>
              <a:rPr lang="ko-KR" altLang="en-US" dirty="0" err="1">
                <a:latin typeface="+mn-ea"/>
                <a:ea typeface="+mn-ea"/>
              </a:rPr>
              <a:t>재조립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1030" name="Picture 6" descr="사용자가 업로드한 이미지">
            <a:extLst>
              <a:ext uri="{FF2B5EF4-FFF2-40B4-BE49-F238E27FC236}">
                <a16:creationId xmlns:a16="http://schemas.microsoft.com/office/drawing/2014/main" id="{2E9E2972-42EC-0A82-3417-3DB0E2FDD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31" y="1771032"/>
            <a:ext cx="5034644" cy="49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9E83D-978C-71B7-11DF-3AB09B073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FF789429-0B3F-937E-9597-3646FC3F84AE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133FD2D7-1A53-9C4D-92BE-6D906F4BF779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Query Combination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검색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DF8E14-2DD2-DE26-730D-E49DF85A3E5D}"/>
              </a:ext>
            </a:extLst>
          </p:cNvPr>
          <p:cNvSpPr txBox="1"/>
          <p:nvPr/>
        </p:nvSpPr>
        <p:spPr>
          <a:xfrm>
            <a:off x="571500" y="801569"/>
            <a:ext cx="10566400" cy="874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그럼 어떻게 플라스틱 열분해 </a:t>
            </a:r>
            <a:r>
              <a:rPr lang="ko-KR" altLang="en-US" dirty="0" err="1">
                <a:latin typeface="+mn-ea"/>
                <a:ea typeface="+mn-ea"/>
              </a:rPr>
              <a:t>랩스케일</a:t>
            </a:r>
            <a:r>
              <a:rPr lang="ko-KR" altLang="en-US" dirty="0">
                <a:latin typeface="+mn-ea"/>
                <a:ea typeface="+mn-ea"/>
              </a:rPr>
              <a:t> 실험관련 </a:t>
            </a:r>
            <a:r>
              <a:rPr lang="en-US" altLang="ko-KR" dirty="0">
                <a:latin typeface="+mn-ea"/>
                <a:ea typeface="+mn-ea"/>
              </a:rPr>
              <a:t>Paper</a:t>
            </a:r>
            <a:r>
              <a:rPr lang="ko-KR" altLang="en-US" dirty="0">
                <a:latin typeface="+mn-ea"/>
                <a:ea typeface="+mn-ea"/>
              </a:rPr>
              <a:t>들을 검색해 모을 것인가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최대한 꼼꼼하게 대상 분야를 커버할 수 있도록 키워드를 상세하게 분해하고 </a:t>
            </a:r>
            <a:r>
              <a:rPr lang="ko-KR" altLang="en-US" dirty="0" err="1">
                <a:latin typeface="+mn-ea"/>
                <a:ea typeface="+mn-ea"/>
              </a:rPr>
              <a:t>재조립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1030" name="Picture 6" descr="사용자가 업로드한 이미지">
            <a:extLst>
              <a:ext uri="{FF2B5EF4-FFF2-40B4-BE49-F238E27FC236}">
                <a16:creationId xmlns:a16="http://schemas.microsoft.com/office/drawing/2014/main" id="{CCD62FF6-1BCE-9657-28BE-60E30820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31" y="1771032"/>
            <a:ext cx="5034644" cy="49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69996738-4E62-F3F7-6E11-3FE2156DA451}"/>
              </a:ext>
            </a:extLst>
          </p:cNvPr>
          <p:cNvGrpSpPr/>
          <p:nvPr/>
        </p:nvGrpSpPr>
        <p:grpSpPr>
          <a:xfrm>
            <a:off x="5981700" y="1771033"/>
            <a:ext cx="5923056" cy="2483856"/>
            <a:chOff x="5981700" y="2019300"/>
            <a:chExt cx="5923056" cy="363615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A6B8D0E-8ED8-003F-207C-29C844506BE8}"/>
                </a:ext>
              </a:extLst>
            </p:cNvPr>
            <p:cNvGrpSpPr/>
            <p:nvPr/>
          </p:nvGrpSpPr>
          <p:grpSpPr>
            <a:xfrm>
              <a:off x="6096000" y="2195616"/>
              <a:ext cx="5688330" cy="751893"/>
              <a:chOff x="6096000" y="2195616"/>
              <a:chExt cx="5688330" cy="75189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062D2A5-A381-3979-73CD-82E78A2A722D}"/>
                  </a:ext>
                </a:extLst>
              </p:cNvPr>
              <p:cNvGrpSpPr/>
              <p:nvPr/>
            </p:nvGrpSpPr>
            <p:grpSpPr>
              <a:xfrm>
                <a:off x="6096000" y="2195616"/>
                <a:ext cx="5688330" cy="293370"/>
                <a:chOff x="6096000" y="2447925"/>
                <a:chExt cx="8023223" cy="371475"/>
              </a:xfrm>
            </p:grpSpPr>
            <p:sp>
              <p:nvSpPr>
                <p:cNvPr id="2" name="사각형: 둥근 모서리 1">
                  <a:extLst>
                    <a:ext uri="{FF2B5EF4-FFF2-40B4-BE49-F238E27FC236}">
                      <a16:creationId xmlns:a16="http://schemas.microsoft.com/office/drawing/2014/main" id="{A2064D47-4434-244F-C847-98B7595AA37F}"/>
                    </a:ext>
                  </a:extLst>
                </p:cNvPr>
                <p:cNvSpPr/>
                <p:nvPr/>
              </p:nvSpPr>
              <p:spPr bwMode="auto">
                <a:xfrm>
                  <a:off x="6096000" y="2447925"/>
                  <a:ext cx="1476375" cy="371475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charset="-127"/>
                    </a:rPr>
                    <a:t>Field 01</a:t>
                  </a:r>
                  <a:endParaRPr kumimoji="0" lang="ko-K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endParaRPr>
                </a:p>
              </p:txBody>
            </p:sp>
            <p:sp>
              <p:nvSpPr>
                <p:cNvPr id="3" name="사각형: 둥근 모서리 2">
                  <a:extLst>
                    <a:ext uri="{FF2B5EF4-FFF2-40B4-BE49-F238E27FC236}">
                      <a16:creationId xmlns:a16="http://schemas.microsoft.com/office/drawing/2014/main" id="{DC6762D6-B2AB-B118-A4AC-16F300862466}"/>
                    </a:ext>
                  </a:extLst>
                </p:cNvPr>
                <p:cNvSpPr/>
                <p:nvPr/>
              </p:nvSpPr>
              <p:spPr bwMode="auto">
                <a:xfrm>
                  <a:off x="7732712" y="2447925"/>
                  <a:ext cx="1476375" cy="371475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charset="-127"/>
                    </a:rPr>
                    <a:t>Field 02</a:t>
                  </a:r>
                  <a:endParaRPr kumimoji="0" lang="ko-K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endParaRPr>
                </a:p>
              </p:txBody>
            </p:sp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8032FA63-D00C-FA95-606D-8893C1DE20A3}"/>
                    </a:ext>
                  </a:extLst>
                </p:cNvPr>
                <p:cNvSpPr/>
                <p:nvPr/>
              </p:nvSpPr>
              <p:spPr bwMode="auto">
                <a:xfrm>
                  <a:off x="9369424" y="2447925"/>
                  <a:ext cx="1476375" cy="371475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charset="-127"/>
                    </a:rPr>
                    <a:t>Field 03</a:t>
                  </a:r>
                  <a:endParaRPr kumimoji="0" lang="ko-K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endParaRPr>
                </a:p>
              </p:txBody>
            </p:sp>
            <p:sp>
              <p:nvSpPr>
                <p:cNvPr id="5" name="사각형: 둥근 모서리 4">
                  <a:extLst>
                    <a:ext uri="{FF2B5EF4-FFF2-40B4-BE49-F238E27FC236}">
                      <a16:creationId xmlns:a16="http://schemas.microsoft.com/office/drawing/2014/main" id="{3E0D40B3-67AC-3C3B-BEFF-5ED6374DC862}"/>
                    </a:ext>
                  </a:extLst>
                </p:cNvPr>
                <p:cNvSpPr/>
                <p:nvPr/>
              </p:nvSpPr>
              <p:spPr bwMode="auto">
                <a:xfrm>
                  <a:off x="11006136" y="2447925"/>
                  <a:ext cx="1476375" cy="37147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charset="-127"/>
                    </a:rPr>
                    <a:t>Field 04</a:t>
                  </a:r>
                  <a:endParaRPr kumimoji="0" lang="ko-K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endParaRPr>
                </a:p>
              </p:txBody>
            </p:sp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6E4C1828-0614-0BD1-AE97-744397367BFA}"/>
                    </a:ext>
                  </a:extLst>
                </p:cNvPr>
                <p:cNvSpPr/>
                <p:nvPr/>
              </p:nvSpPr>
              <p:spPr bwMode="auto">
                <a:xfrm>
                  <a:off x="12642848" y="2447925"/>
                  <a:ext cx="1476375" cy="371475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charset="-127"/>
                    </a:rPr>
                    <a:t>Field 05</a:t>
                  </a:r>
                  <a:endParaRPr kumimoji="0" lang="ko-K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288080-4919-4591-F231-04AC2F1B62BA}"/>
                  </a:ext>
                </a:extLst>
              </p:cNvPr>
              <p:cNvSpPr txBox="1"/>
              <p:nvPr/>
            </p:nvSpPr>
            <p:spPr>
              <a:xfrm>
                <a:off x="6259518" y="2488986"/>
                <a:ext cx="6934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7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356B5-4D01-DE51-C6CA-1863A2D8ABC1}"/>
                  </a:ext>
                </a:extLst>
              </p:cNvPr>
              <p:cNvSpPr txBox="1"/>
              <p:nvPr/>
            </p:nvSpPr>
            <p:spPr>
              <a:xfrm>
                <a:off x="7407181" y="2488986"/>
                <a:ext cx="6934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</a:rPr>
                  <a:t>9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0A9627-6E5F-8FAD-B7B4-EB525B034123}"/>
                  </a:ext>
                </a:extLst>
              </p:cNvPr>
              <p:cNvSpPr txBox="1"/>
              <p:nvPr/>
            </p:nvSpPr>
            <p:spPr>
              <a:xfrm>
                <a:off x="8593454" y="2488986"/>
                <a:ext cx="6934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6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AD155B-40B0-8AFB-CD6D-D0138B151CFE}"/>
                  </a:ext>
                </a:extLst>
              </p:cNvPr>
              <p:cNvSpPr txBox="1"/>
              <p:nvPr/>
            </p:nvSpPr>
            <p:spPr>
              <a:xfrm>
                <a:off x="9753855" y="2488986"/>
                <a:ext cx="6934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</a:rPr>
                  <a:t>12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720A8E-6D99-A787-6F33-563F3CBEF370}"/>
                  </a:ext>
                </a:extLst>
              </p:cNvPr>
              <p:cNvSpPr txBox="1"/>
              <p:nvPr/>
            </p:nvSpPr>
            <p:spPr>
              <a:xfrm>
                <a:off x="10914256" y="2488986"/>
                <a:ext cx="6934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6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9D7B179F-C27A-5206-4EDD-F8FD39D8ADFE}"/>
                </a:ext>
              </a:extLst>
            </p:cNvPr>
            <p:cNvSpPr/>
            <p:nvPr/>
          </p:nvSpPr>
          <p:spPr bwMode="auto">
            <a:xfrm>
              <a:off x="6259518" y="3143250"/>
              <a:ext cx="693420" cy="45852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891B27-A5F7-C3A8-BD56-E5A76067E4D4}"/>
                </a:ext>
              </a:extLst>
            </p:cNvPr>
            <p:cNvSpPr txBox="1"/>
            <p:nvPr/>
          </p:nvSpPr>
          <p:spPr>
            <a:xfrm>
              <a:off x="6952938" y="3187844"/>
              <a:ext cx="2914962" cy="338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i="1" dirty="0">
                  <a:solidFill>
                    <a:srgbClr val="1F1F1F"/>
                  </a:solidFill>
                  <a:effectLst/>
                  <a:latin typeface="Arial" panose="020B0604020202020204" pitchFamily="34" charset="0"/>
                </a:rPr>
                <a:t>27216 </a:t>
              </a:r>
              <a:r>
                <a:rPr lang="ko-KR" altLang="en-US" sz="1600" b="1" i="1" dirty="0">
                  <a:solidFill>
                    <a:srgbClr val="1F1F1F"/>
                  </a:solidFill>
                  <a:effectLst/>
                  <a:latin typeface="Arial" panose="020B0604020202020204" pitchFamily="34" charset="0"/>
                </a:rPr>
                <a:t>키워드 조합</a:t>
              </a:r>
              <a:endParaRPr lang="ko-KR" altLang="en-US" sz="1600" b="1" i="1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01C3978-D003-CCBE-8D36-66C6E5DAE281}"/>
                </a:ext>
              </a:extLst>
            </p:cNvPr>
            <p:cNvGrpSpPr/>
            <p:nvPr/>
          </p:nvGrpSpPr>
          <p:grpSpPr>
            <a:xfrm>
              <a:off x="6096000" y="4116054"/>
              <a:ext cx="4527929" cy="1342048"/>
              <a:chOff x="6096000" y="3871139"/>
              <a:chExt cx="4527929" cy="1342048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4EC6D551-1B9A-7FA3-BD99-3485638C7ACB}"/>
                  </a:ext>
                </a:extLst>
              </p:cNvPr>
              <p:cNvSpPr/>
              <p:nvPr/>
            </p:nvSpPr>
            <p:spPr bwMode="auto">
              <a:xfrm>
                <a:off x="6096000" y="3871139"/>
                <a:ext cx="1046725" cy="29337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rPr>
                  <a:t>Field 01</a:t>
                </a: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D433DDB3-5939-C62A-26FF-0445BDCE12FD}"/>
                  </a:ext>
                </a:extLst>
              </p:cNvPr>
              <p:cNvSpPr/>
              <p:nvPr/>
            </p:nvSpPr>
            <p:spPr bwMode="auto">
              <a:xfrm>
                <a:off x="7256401" y="3871139"/>
                <a:ext cx="1046725" cy="29337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rPr>
                  <a:t>Field 02</a:t>
                </a: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D91D61F1-05C1-16BA-B209-2EEFCF096B9E}"/>
                  </a:ext>
                </a:extLst>
              </p:cNvPr>
              <p:cNvSpPr/>
              <p:nvPr/>
            </p:nvSpPr>
            <p:spPr bwMode="auto">
              <a:xfrm>
                <a:off x="8416802" y="3871139"/>
                <a:ext cx="1046725" cy="29337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rPr>
                  <a:t>Field 03</a:t>
                </a: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3500AD0-7AED-FF19-FCA7-C79BCC720DB5}"/>
                  </a:ext>
                </a:extLst>
              </p:cNvPr>
              <p:cNvSpPr/>
              <p:nvPr/>
            </p:nvSpPr>
            <p:spPr bwMode="auto">
              <a:xfrm>
                <a:off x="9577204" y="3871139"/>
                <a:ext cx="1046725" cy="29337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rPr>
                  <a:t>Field 04</a:t>
                </a: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B30F25-6151-DE71-933F-2F9D61CC7F5F}"/>
                  </a:ext>
                </a:extLst>
              </p:cNvPr>
              <p:cNvSpPr txBox="1"/>
              <p:nvPr/>
            </p:nvSpPr>
            <p:spPr>
              <a:xfrm>
                <a:off x="6259518" y="4164509"/>
                <a:ext cx="693420" cy="45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7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2EB395-3EE4-ED4E-4DED-77095B90906B}"/>
                  </a:ext>
                </a:extLst>
              </p:cNvPr>
              <p:cNvSpPr txBox="1"/>
              <p:nvPr/>
            </p:nvSpPr>
            <p:spPr>
              <a:xfrm>
                <a:off x="7407181" y="4164509"/>
                <a:ext cx="693420" cy="45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</a:rPr>
                  <a:t>9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4DD61-1085-AFB6-AFA4-EDD15B6C2F4C}"/>
                  </a:ext>
                </a:extLst>
              </p:cNvPr>
              <p:cNvSpPr txBox="1"/>
              <p:nvPr/>
            </p:nvSpPr>
            <p:spPr>
              <a:xfrm>
                <a:off x="8593454" y="4164509"/>
                <a:ext cx="693420" cy="45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6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23F22E-A61A-9AF1-6AD3-CB4C56836A3A}"/>
                  </a:ext>
                </a:extLst>
              </p:cNvPr>
              <p:cNvSpPr txBox="1"/>
              <p:nvPr/>
            </p:nvSpPr>
            <p:spPr>
              <a:xfrm>
                <a:off x="9753855" y="4164509"/>
                <a:ext cx="693420" cy="45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</a:rPr>
                  <a:t>12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29" name="화살표: 오른쪽 28">
                <a:extLst>
                  <a:ext uri="{FF2B5EF4-FFF2-40B4-BE49-F238E27FC236}">
                    <a16:creationId xmlns:a16="http://schemas.microsoft.com/office/drawing/2014/main" id="{B0652121-AEF1-EB52-B83C-38E111ECAA26}"/>
                  </a:ext>
                </a:extLst>
              </p:cNvPr>
              <p:cNvSpPr/>
              <p:nvPr/>
            </p:nvSpPr>
            <p:spPr bwMode="auto">
              <a:xfrm>
                <a:off x="6259518" y="4754664"/>
                <a:ext cx="693420" cy="458523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4C0711-895D-C83A-BD8C-C3F7FFB1BA48}"/>
                  </a:ext>
                </a:extLst>
              </p:cNvPr>
              <p:cNvSpPr txBox="1"/>
              <p:nvPr/>
            </p:nvSpPr>
            <p:spPr>
              <a:xfrm>
                <a:off x="6952938" y="4799260"/>
                <a:ext cx="2914962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i="1" dirty="0">
                    <a:solidFill>
                      <a:srgbClr val="1F1F1F"/>
                    </a:solidFill>
                    <a:effectLst/>
                    <a:latin typeface="Arial" panose="020B0604020202020204" pitchFamily="34" charset="0"/>
                  </a:rPr>
                  <a:t>4536 </a:t>
                </a:r>
                <a:r>
                  <a:rPr lang="ko-KR" altLang="en-US" sz="1600" b="1" i="1" dirty="0">
                    <a:solidFill>
                      <a:srgbClr val="1F1F1F"/>
                    </a:solidFill>
                    <a:effectLst/>
                    <a:latin typeface="Arial" panose="020B0604020202020204" pitchFamily="34" charset="0"/>
                  </a:rPr>
                  <a:t>키워드 조합</a:t>
                </a:r>
                <a:endParaRPr lang="ko-KR" altLang="en-US" sz="1600" b="1" i="1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AD5A-D071-A65D-26DC-77B4751A3434}"/>
                </a:ext>
              </a:extLst>
            </p:cNvPr>
            <p:cNvSpPr txBox="1"/>
            <p:nvPr/>
          </p:nvSpPr>
          <p:spPr>
            <a:xfrm>
              <a:off x="8989794" y="3187844"/>
              <a:ext cx="2914962" cy="338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i="1" dirty="0">
                  <a:highlight>
                    <a:srgbClr val="FFFF00"/>
                  </a:highlight>
                </a:rPr>
                <a:t>너무 많아서 일단 기각</a:t>
              </a:r>
              <a:r>
                <a:rPr lang="en-US" altLang="ko-KR" sz="1600" b="1" i="1" dirty="0">
                  <a:highlight>
                    <a:srgbClr val="FFFF00"/>
                  </a:highlight>
                </a:rPr>
                <a:t>..</a:t>
              </a:r>
              <a:endParaRPr lang="ko-KR" altLang="en-US" sz="1600" b="1" i="1" dirty="0">
                <a:highlight>
                  <a:srgbClr val="FFFF00"/>
                </a:highlight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F27DC45-2417-1BEC-5CA8-51BE5D8688CE}"/>
                </a:ext>
              </a:extLst>
            </p:cNvPr>
            <p:cNvSpPr/>
            <p:nvPr/>
          </p:nvSpPr>
          <p:spPr bwMode="auto">
            <a:xfrm>
              <a:off x="5981700" y="2019300"/>
              <a:ext cx="5923056" cy="172020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94F6FF-6CB8-7184-52B1-D38340F53C2A}"/>
                </a:ext>
              </a:extLst>
            </p:cNvPr>
            <p:cNvSpPr/>
            <p:nvPr/>
          </p:nvSpPr>
          <p:spPr bwMode="auto">
            <a:xfrm>
              <a:off x="5981700" y="3935248"/>
              <a:ext cx="5923056" cy="1720207"/>
            </a:xfrm>
            <a:prstGeom prst="rect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364A48-03F4-C512-5185-3A0913024BE5}"/>
                </a:ext>
              </a:extLst>
            </p:cNvPr>
            <p:cNvSpPr txBox="1"/>
            <p:nvPr/>
          </p:nvSpPr>
          <p:spPr>
            <a:xfrm>
              <a:off x="8989794" y="5044174"/>
              <a:ext cx="2914962" cy="338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i="1" dirty="0">
                  <a:highlight>
                    <a:srgbClr val="00FF00"/>
                  </a:highlight>
                </a:rPr>
                <a:t>해볼만하다</a:t>
              </a:r>
              <a:r>
                <a:rPr lang="en-US" altLang="ko-KR" sz="1600" b="1" i="1" dirty="0">
                  <a:highlight>
                    <a:srgbClr val="00FF00"/>
                  </a:highlight>
                </a:rPr>
                <a:t>!</a:t>
              </a:r>
              <a:endParaRPr lang="ko-KR" altLang="en-US" sz="1600" b="1" i="1" dirty="0">
                <a:highlight>
                  <a:srgbClr val="00FF00"/>
                </a:highlight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369BFE8-BB27-C061-4C06-5560481355AB}"/>
              </a:ext>
            </a:extLst>
          </p:cNvPr>
          <p:cNvSpPr txBox="1"/>
          <p:nvPr/>
        </p:nvSpPr>
        <p:spPr>
          <a:xfrm>
            <a:off x="6031706" y="4254889"/>
            <a:ext cx="6510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필드 </a:t>
            </a:r>
            <a:r>
              <a:rPr lang="en-US" altLang="ko-KR" sz="1400" dirty="0"/>
              <a:t>4</a:t>
            </a:r>
            <a:r>
              <a:rPr lang="ko-KR" altLang="en-US" sz="1400" dirty="0"/>
              <a:t>까지만 조합을 생성하기로 결정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0243C4-2E05-EED7-711C-9C109A89A89A}"/>
              </a:ext>
            </a:extLst>
          </p:cNvPr>
          <p:cNvSpPr txBox="1"/>
          <p:nvPr/>
        </p:nvSpPr>
        <p:spPr>
          <a:xfrm>
            <a:off x="6096000" y="5460755"/>
            <a:ext cx="4944463" cy="127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 "pyrolysis TGA fixed bed reactor HDPE",</a:t>
            </a:r>
          </a:p>
          <a:p>
            <a:r>
              <a:rPr lang="en-US" altLang="ko-KR" sz="1100" dirty="0"/>
              <a:t>  "pyrolysis TGA fixed bed reactor LDPE",</a:t>
            </a:r>
          </a:p>
          <a:p>
            <a:r>
              <a:rPr lang="en-US" altLang="ko-KR" sz="1100" dirty="0"/>
              <a:t>  "pyrolysis TGA fixed bed reactor PP",</a:t>
            </a:r>
          </a:p>
          <a:p>
            <a:r>
              <a:rPr lang="en-US" altLang="ko-KR" sz="1100" dirty="0"/>
              <a:t>…</a:t>
            </a:r>
          </a:p>
          <a:p>
            <a:r>
              <a:rPr lang="en-US" altLang="ko-KR" sz="1100" dirty="0"/>
              <a:t> "pyrolysis kinetic modeling tubular furnace pyrolysis PET",</a:t>
            </a:r>
          </a:p>
          <a:p>
            <a:r>
              <a:rPr lang="en-US" altLang="ko-KR" sz="1100" dirty="0"/>
              <a:t>  "pyrolysis kinetic modeling tubular furnace pyrolysis PVC",</a:t>
            </a:r>
          </a:p>
          <a:p>
            <a:r>
              <a:rPr lang="en-US" altLang="ko-KR" sz="1100" dirty="0"/>
              <a:t>  "pyrolysis kinetic modeling tubular furnace pyrolysis ABS"</a:t>
            </a:r>
            <a:endParaRPr lang="ko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521865-F5C3-377A-8441-FF0DEFBFA79F}"/>
              </a:ext>
            </a:extLst>
          </p:cNvPr>
          <p:cNvSpPr txBox="1"/>
          <p:nvPr/>
        </p:nvSpPr>
        <p:spPr>
          <a:xfrm>
            <a:off x="6031706" y="5191680"/>
            <a:ext cx="6510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예시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9AA47D6-5959-100C-F656-45FF54D61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87" y="4552683"/>
            <a:ext cx="5869569" cy="5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EA87-4AD1-AFD8-7938-02D34241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0C0F51B2-48CC-9508-C29C-00BE7F5EFEE9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88DFC1F-3C96-3B32-B01F-71EBC17848C5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Query Combination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검색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EA501A-FA1B-3148-69D0-75767CF3C8BD}"/>
              </a:ext>
            </a:extLst>
          </p:cNvPr>
          <p:cNvSpPr txBox="1"/>
          <p:nvPr/>
        </p:nvSpPr>
        <p:spPr>
          <a:xfrm>
            <a:off x="453826" y="717412"/>
            <a:ext cx="1056640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각 키워드 조합 별로 검색된 </a:t>
            </a:r>
            <a:r>
              <a:rPr lang="en-US" altLang="ko-KR" dirty="0">
                <a:latin typeface="+mn-ea"/>
                <a:ea typeface="+mn-ea"/>
              </a:rPr>
              <a:t>Top 100</a:t>
            </a:r>
            <a:r>
              <a:rPr lang="ko-KR" altLang="en-US" dirty="0">
                <a:latin typeface="+mn-ea"/>
                <a:ea typeface="+mn-ea"/>
              </a:rPr>
              <a:t>개의 가장 관련성 높은 논문 리스트 다운로드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3FC477A-A332-C892-18E9-755F9EF92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8" y="1384122"/>
            <a:ext cx="8898738" cy="101398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D25B7AC-81FC-58BD-4C15-5AE6F5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8934" r="20259"/>
          <a:stretch>
            <a:fillRect/>
          </a:stretch>
        </p:blipFill>
        <p:spPr>
          <a:xfrm>
            <a:off x="689429" y="2705279"/>
            <a:ext cx="9099957" cy="24022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92CE82E-B2BD-0DB6-D920-532D914451FC}"/>
              </a:ext>
            </a:extLst>
          </p:cNvPr>
          <p:cNvSpPr txBox="1"/>
          <p:nvPr/>
        </p:nvSpPr>
        <p:spPr>
          <a:xfrm>
            <a:off x="689429" y="2399856"/>
            <a:ext cx="10813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1" dirty="0">
                <a:highlight>
                  <a:srgbClr val="00FF00"/>
                </a:highlight>
              </a:rPr>
              <a:t>예시</a:t>
            </a:r>
            <a:r>
              <a:rPr lang="en-US" altLang="ko-KR" sz="1400" b="1" i="1" dirty="0">
                <a:highlight>
                  <a:srgbClr val="00FF00"/>
                </a:highlight>
              </a:rPr>
              <a:t>) </a:t>
            </a:r>
            <a:r>
              <a:rPr lang="ko-KR" altLang="en-US" sz="1400" b="1" i="1" dirty="0">
                <a:highlight>
                  <a:srgbClr val="00FF00"/>
                </a:highlight>
              </a:rPr>
              <a:t>co-pyrolysis_DTG_batch_reactor_ABS__0_100_relevance.json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0C0181-CCB4-194C-230F-C3E24FE8E137}"/>
              </a:ext>
            </a:extLst>
          </p:cNvPr>
          <p:cNvSpPr txBox="1"/>
          <p:nvPr/>
        </p:nvSpPr>
        <p:spPr>
          <a:xfrm>
            <a:off x="689429" y="5384800"/>
            <a:ext cx="10813142" cy="874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  <a:ea typeface="+mn-ea"/>
              </a:rPr>
              <a:t>4536*100 = 453600 </a:t>
            </a:r>
            <a:r>
              <a:rPr lang="ko-KR" altLang="en-US" dirty="0">
                <a:latin typeface="+mn-ea"/>
                <a:ea typeface="+mn-ea"/>
              </a:rPr>
              <a:t>개의 논문 목록이 얻어질 것으로 예상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그러나 </a:t>
            </a:r>
            <a:r>
              <a:rPr lang="en-US" altLang="ko-KR" dirty="0">
                <a:latin typeface="+mn-ea"/>
              </a:rPr>
              <a:t>100</a:t>
            </a:r>
            <a:r>
              <a:rPr lang="ko-KR" altLang="en-US" dirty="0">
                <a:latin typeface="+mn-ea"/>
              </a:rPr>
              <a:t>개 이하로 검색되는 키워드가 있어 </a:t>
            </a:r>
            <a:r>
              <a:rPr lang="en-US" altLang="ko-KR" dirty="0">
                <a:highlight>
                  <a:srgbClr val="00FF00"/>
                </a:highlight>
              </a:rPr>
              <a:t>346095</a:t>
            </a:r>
            <a:r>
              <a:rPr lang="ko-KR" altLang="en-US" dirty="0">
                <a:highlight>
                  <a:srgbClr val="00FF00"/>
                </a:highlight>
              </a:rPr>
              <a:t>개가 취합됨</a:t>
            </a:r>
            <a:endParaRPr lang="ko-KR" altLang="en-US" dirty="0">
              <a:highlight>
                <a:srgbClr val="00FF00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81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4CE7A-407F-1DFA-7BE5-0B54594DE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3FB9EECE-1525-92AF-952E-044BB93F5A52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C44F7A5-3D4B-B11B-BF6C-CAC62F23668C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빅데이터 정제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중복 논문 제거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비유효값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제거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B09578-BF05-9442-540B-70D1CA77EC80}"/>
              </a:ext>
            </a:extLst>
          </p:cNvPr>
          <p:cNvSpPr txBox="1"/>
          <p:nvPr/>
        </p:nvSpPr>
        <p:spPr>
          <a:xfrm>
            <a:off x="453826" y="717412"/>
            <a:ext cx="1056640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각 키워드 조합 별로 검색된 </a:t>
            </a:r>
            <a:r>
              <a:rPr lang="en-US" altLang="ko-KR" dirty="0">
                <a:latin typeface="+mn-ea"/>
                <a:ea typeface="+mn-ea"/>
              </a:rPr>
              <a:t>Top 100</a:t>
            </a:r>
            <a:r>
              <a:rPr lang="ko-KR" altLang="en-US" dirty="0">
                <a:latin typeface="+mn-ea"/>
                <a:ea typeface="+mn-ea"/>
              </a:rPr>
              <a:t>개의 가장 관련성 높은 논문 리스트 다운로드</a:t>
            </a:r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112C13-7A3C-3644-6E42-90B5B2FD969D}"/>
              </a:ext>
            </a:extLst>
          </p:cNvPr>
          <p:cNvGrpSpPr/>
          <p:nvPr/>
        </p:nvGrpSpPr>
        <p:grpSpPr>
          <a:xfrm>
            <a:off x="2448279" y="1668689"/>
            <a:ext cx="6499224" cy="771525"/>
            <a:chOff x="798286" y="1401989"/>
            <a:chExt cx="6499224" cy="771525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35A06A6E-B70B-A842-2588-D1772FD4F0E1}"/>
                </a:ext>
              </a:extLst>
            </p:cNvPr>
            <p:cNvSpPr/>
            <p:nvPr/>
          </p:nvSpPr>
          <p:spPr bwMode="auto">
            <a:xfrm>
              <a:off x="2409371" y="1676400"/>
              <a:ext cx="3277054" cy="22860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13A55F9-39B4-772A-634C-1CF95D418B78}"/>
                </a:ext>
              </a:extLst>
            </p:cNvPr>
            <p:cNvSpPr/>
            <p:nvPr/>
          </p:nvSpPr>
          <p:spPr bwMode="auto">
            <a:xfrm>
              <a:off x="798286" y="1514475"/>
              <a:ext cx="1611085" cy="5465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346,095</a:t>
              </a:r>
              <a:r>
                <a:rPr kumimoji="0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개 논문</a:t>
              </a:r>
            </a:p>
          </p:txBody>
        </p:sp>
        <p:sp>
          <p:nvSpPr>
            <p:cNvPr id="4" name="순서도: 판단 3">
              <a:extLst>
                <a:ext uri="{FF2B5EF4-FFF2-40B4-BE49-F238E27FC236}">
                  <a16:creationId xmlns:a16="http://schemas.microsoft.com/office/drawing/2014/main" id="{FC5EF956-F867-B479-A70E-237C0C59E9A7}"/>
                </a:ext>
              </a:extLst>
            </p:cNvPr>
            <p:cNvSpPr/>
            <p:nvPr/>
          </p:nvSpPr>
          <p:spPr bwMode="auto">
            <a:xfrm>
              <a:off x="2895600" y="1401989"/>
              <a:ext cx="1914525" cy="771525"/>
            </a:xfrm>
            <a:prstGeom prst="flowChartDecisi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effectLst/>
                  <a:latin typeface="+mj-ea"/>
                  <a:ea typeface="+mj-ea"/>
                </a:rPr>
                <a:t>중복 논문 제거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29105EB-DF53-0D52-3EE5-0011E43EC820}"/>
                </a:ext>
              </a:extLst>
            </p:cNvPr>
            <p:cNvSpPr/>
            <p:nvPr/>
          </p:nvSpPr>
          <p:spPr bwMode="auto">
            <a:xfrm>
              <a:off x="5686425" y="1514475"/>
              <a:ext cx="1611085" cy="54655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12,048</a:t>
              </a:r>
              <a:r>
                <a:rPr kumimoji="0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개 논문</a:t>
              </a:r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BFFF3A6-907A-036F-CF92-1BBFEA96EB89}"/>
              </a:ext>
            </a:extLst>
          </p:cNvPr>
          <p:cNvSpPr/>
          <p:nvPr/>
        </p:nvSpPr>
        <p:spPr bwMode="auto">
          <a:xfrm>
            <a:off x="4059364" y="3198586"/>
            <a:ext cx="3277054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AF7625C-4D77-3D58-1A7A-238D7608BE6A}"/>
              </a:ext>
            </a:extLst>
          </p:cNvPr>
          <p:cNvSpPr/>
          <p:nvPr/>
        </p:nvSpPr>
        <p:spPr bwMode="auto">
          <a:xfrm>
            <a:off x="2448279" y="3036661"/>
            <a:ext cx="1611085" cy="54655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346,095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개 논문</a:t>
            </a: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5C870235-5EC6-F5F9-C190-7D596A54AAED}"/>
              </a:ext>
            </a:extLst>
          </p:cNvPr>
          <p:cNvSpPr/>
          <p:nvPr/>
        </p:nvSpPr>
        <p:spPr bwMode="auto">
          <a:xfrm>
            <a:off x="4545593" y="2924175"/>
            <a:ext cx="1914525" cy="771525"/>
          </a:xfrm>
          <a:prstGeom prst="flowChartDecision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effectLst/>
                <a:latin typeface="+mj-ea"/>
                <a:ea typeface="+mj-ea"/>
              </a:rPr>
              <a:t>비유효값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+mj-ea"/>
                <a:ea typeface="+mj-ea"/>
              </a:rPr>
              <a:t>제거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0BDE5CE-7598-FE55-106D-801F21703AD8}"/>
              </a:ext>
            </a:extLst>
          </p:cNvPr>
          <p:cNvSpPr/>
          <p:nvPr/>
        </p:nvSpPr>
        <p:spPr bwMode="auto">
          <a:xfrm>
            <a:off x="7336418" y="3036661"/>
            <a:ext cx="1611085" cy="5465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11,220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개 논문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7013EDF-F71D-63E8-F50E-85C6745800B8}"/>
              </a:ext>
            </a:extLst>
          </p:cNvPr>
          <p:cNvSpPr/>
          <p:nvPr/>
        </p:nvSpPr>
        <p:spPr bwMode="auto">
          <a:xfrm>
            <a:off x="2448279" y="3036661"/>
            <a:ext cx="1611085" cy="5465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12,048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개 논문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28D8338-CF49-7ED0-D7D1-31A1C9B62369}"/>
              </a:ext>
            </a:extLst>
          </p:cNvPr>
          <p:cNvCxnSpPr>
            <a:stCxn id="6" idx="2"/>
            <a:endCxn id="13" idx="0"/>
          </p:cNvCxnSpPr>
          <p:nvPr/>
        </p:nvCxnSpPr>
        <p:spPr bwMode="auto">
          <a:xfrm rot="5400000">
            <a:off x="5343426" y="238126"/>
            <a:ext cx="708932" cy="4888139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46D0B-E026-C92D-22D3-16DD367BC9CD}"/>
              </a:ext>
            </a:extLst>
          </p:cNvPr>
          <p:cNvSpPr txBox="1"/>
          <p:nvPr/>
        </p:nvSpPr>
        <p:spPr>
          <a:xfrm>
            <a:off x="4310962" y="3695700"/>
            <a:ext cx="2437734" cy="82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title</a:t>
            </a:r>
            <a:r>
              <a:rPr lang="ko-KR" altLang="en-US" sz="1100" dirty="0">
                <a:latin typeface="+mn-ea"/>
              </a:rPr>
              <a:t> 길이가 비정상적으로 짧은 논문 </a:t>
            </a:r>
            <a:r>
              <a:rPr lang="en-US" altLang="ko-KR" sz="1100" dirty="0">
                <a:latin typeface="+mn-ea"/>
              </a:rPr>
              <a:t>(25</a:t>
            </a:r>
            <a:r>
              <a:rPr lang="ko-KR" altLang="en-US" sz="1100" dirty="0">
                <a:latin typeface="+mn-ea"/>
              </a:rPr>
              <a:t>글자 이하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  <a:ea typeface="+mn-ea"/>
              </a:rPr>
              <a:t>책 </a:t>
            </a:r>
            <a:r>
              <a:rPr lang="en-US" altLang="ko-KR" sz="1100" dirty="0">
                <a:latin typeface="+mn-ea"/>
              </a:rPr>
              <a:t>Chapter </a:t>
            </a:r>
            <a:r>
              <a:rPr lang="ko-KR" altLang="en-US" sz="1100" dirty="0">
                <a:latin typeface="+mn-ea"/>
              </a:rPr>
              <a:t>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B93865FB-BCF2-621A-CE4C-1AA8FD063C25}"/>
              </a:ext>
            </a:extLst>
          </p:cNvPr>
          <p:cNvSpPr/>
          <p:nvPr/>
        </p:nvSpPr>
        <p:spPr bwMode="auto">
          <a:xfrm>
            <a:off x="8048625" y="3583215"/>
            <a:ext cx="228600" cy="1541235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B3C5602-7681-12C7-52E2-6C561EFD8465}"/>
              </a:ext>
            </a:extLst>
          </p:cNvPr>
          <p:cNvSpPr/>
          <p:nvPr/>
        </p:nvSpPr>
        <p:spPr bwMode="auto">
          <a:xfrm>
            <a:off x="7205662" y="3906384"/>
            <a:ext cx="1914525" cy="77152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rPr>
              <a:t>데이터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+mj-ea"/>
                <a:ea typeface="+mj-ea"/>
              </a:rPr>
              <a:t>정제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</p:txBody>
      </p:sp>
      <p:pic>
        <p:nvPicPr>
          <p:cNvPr id="24" name="그림 23" descr="텍스트, 스크린샷, 그래프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F13468-0C23-50C0-4A08-0EA80795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7" y="3036661"/>
            <a:ext cx="2902143" cy="15412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3DBC0C-25BD-4C93-DF6E-87FB0EC21FAD}"/>
              </a:ext>
            </a:extLst>
          </p:cNvPr>
          <p:cNvSpPr txBox="1"/>
          <p:nvPr/>
        </p:nvSpPr>
        <p:spPr>
          <a:xfrm>
            <a:off x="8989432" y="4645122"/>
            <a:ext cx="3032898" cy="107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제목길이가 비정상적으로 </a:t>
            </a:r>
            <a:r>
              <a:rPr lang="ko-KR" altLang="en-US" sz="1100" dirty="0" err="1">
                <a:latin typeface="+mn-ea"/>
              </a:rPr>
              <a:t>긴경우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&lt;</a:t>
            </a:r>
            <a:r>
              <a:rPr lang="en-US" altLang="ko-KR" sz="1100" dirty="0" err="1">
                <a:latin typeface="+mn-ea"/>
              </a:rPr>
              <a:t>br</a:t>
            </a:r>
            <a:r>
              <a:rPr lang="en-US" altLang="ko-KR" sz="1100" dirty="0">
                <a:latin typeface="+mn-ea"/>
              </a:rPr>
              <a:t>&gt;</a:t>
            </a:r>
            <a:r>
              <a:rPr lang="ko-KR" altLang="en-US" sz="1100" dirty="0">
                <a:latin typeface="+mn-ea"/>
              </a:rPr>
              <a:t>등의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태그가 제거되지 </a:t>
            </a:r>
            <a:r>
              <a:rPr lang="ko-KR" altLang="en-US" sz="1100" dirty="0" err="1">
                <a:latin typeface="+mn-ea"/>
              </a:rPr>
              <a:t>않은경우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이를 제거하는 과정을 제목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초록</a:t>
            </a:r>
            <a:r>
              <a:rPr lang="en-US" altLang="ko-KR" sz="1100" dirty="0">
                <a:latin typeface="+mn-ea"/>
              </a:rPr>
              <a:t>, authors, keywords</a:t>
            </a:r>
            <a:r>
              <a:rPr lang="ko-KR" altLang="en-US" sz="1100" dirty="0">
                <a:latin typeface="+mn-ea"/>
              </a:rPr>
              <a:t>등에 적용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1B6D073-C92D-AC55-EB7E-D3515062F042}"/>
              </a:ext>
            </a:extLst>
          </p:cNvPr>
          <p:cNvSpPr/>
          <p:nvPr/>
        </p:nvSpPr>
        <p:spPr bwMode="auto">
          <a:xfrm>
            <a:off x="2448279" y="5132161"/>
            <a:ext cx="6499225" cy="546554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최종 정제된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11,220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개 논문목록</a:t>
            </a:r>
          </a:p>
        </p:txBody>
      </p:sp>
    </p:spTree>
    <p:extLst>
      <p:ext uri="{BB962C8B-B14F-4D97-AF65-F5344CB8AC3E}">
        <p14:creationId xmlns:p14="http://schemas.microsoft.com/office/powerpoint/2010/main" val="228942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A38B-3F5C-B9DE-9F90-7C1245D9A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8BFEB571-BCD5-FEFE-0828-038F5348B32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F1D53F9-175B-5D8B-86DC-1E77C88A240E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초록 데이터 수집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1A3CF9-A75F-7E0E-4075-4CDCE83A0E88}"/>
              </a:ext>
            </a:extLst>
          </p:cNvPr>
          <p:cNvSpPr txBox="1"/>
          <p:nvPr/>
        </p:nvSpPr>
        <p:spPr>
          <a:xfrm>
            <a:off x="453826" y="717412"/>
            <a:ext cx="1056640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최종 정제된 </a:t>
            </a:r>
            <a:r>
              <a:rPr lang="en-US" altLang="ko-KR" sz="1600" dirty="0">
                <a:latin typeface="+mn-ea"/>
                <a:ea typeface="+mn-ea"/>
              </a:rPr>
              <a:t>11,220</a:t>
            </a:r>
            <a:r>
              <a:rPr lang="ko-KR" altLang="en-US" sz="1600" dirty="0">
                <a:latin typeface="+mn-ea"/>
                <a:ea typeface="+mn-ea"/>
              </a:rPr>
              <a:t>개 논문목록의 </a:t>
            </a:r>
            <a:r>
              <a:rPr lang="en-US" altLang="ko-KR" sz="1600" dirty="0" err="1">
                <a:latin typeface="+mn-ea"/>
                <a:ea typeface="+mn-ea"/>
              </a:rPr>
              <a:t>pii</a:t>
            </a:r>
            <a:r>
              <a:rPr lang="en-US" altLang="ko-KR" sz="1600" dirty="0">
                <a:latin typeface="+mn-ea"/>
                <a:ea typeface="+mn-ea"/>
              </a:rPr>
              <a:t>/</a:t>
            </a:r>
            <a:r>
              <a:rPr lang="en-US" altLang="ko-KR" sz="1600" dirty="0" err="1">
                <a:latin typeface="+mn-ea"/>
                <a:ea typeface="+mn-ea"/>
              </a:rPr>
              <a:t>doi</a:t>
            </a:r>
            <a:r>
              <a:rPr lang="ko-KR" altLang="en-US" sz="1600" dirty="0">
                <a:latin typeface="+mn-ea"/>
                <a:ea typeface="+mn-ea"/>
              </a:rPr>
              <a:t>를 사용하여 </a:t>
            </a:r>
            <a:r>
              <a:rPr lang="en-US" altLang="ko-KR" sz="1600" dirty="0">
                <a:latin typeface="+mn-ea"/>
                <a:ea typeface="+mn-ea"/>
              </a:rPr>
              <a:t>Science Direct </a:t>
            </a:r>
            <a:r>
              <a:rPr lang="ko-KR" altLang="en-US" sz="1600" dirty="0">
                <a:latin typeface="+mn-ea"/>
                <a:ea typeface="+mn-ea"/>
              </a:rPr>
              <a:t>초록 </a:t>
            </a:r>
            <a:r>
              <a:rPr lang="en-US" altLang="ko-KR" sz="1600" dirty="0">
                <a:latin typeface="+mn-ea"/>
                <a:ea typeface="+mn-ea"/>
              </a:rPr>
              <a:t>API</a:t>
            </a:r>
            <a:r>
              <a:rPr lang="ko-KR" altLang="en-US" sz="1600" dirty="0">
                <a:latin typeface="+mn-ea"/>
                <a:ea typeface="+mn-ea"/>
              </a:rPr>
              <a:t>를 활용해 초록 대량 수집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7F71ED-D4FC-6933-653C-C683FA7C2BAA}"/>
              </a:ext>
            </a:extLst>
          </p:cNvPr>
          <p:cNvGrpSpPr/>
          <p:nvPr/>
        </p:nvGrpSpPr>
        <p:grpSpPr>
          <a:xfrm>
            <a:off x="6022986" y="1309166"/>
            <a:ext cx="6096000" cy="2296888"/>
            <a:chOff x="2" y="2169921"/>
            <a:chExt cx="11435584" cy="4308768"/>
          </a:xfrm>
        </p:grpSpPr>
        <p:pic>
          <p:nvPicPr>
            <p:cNvPr id="14" name="그림 13" descr="텍스트, 폰트, 스크린샷, 대수학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B24B379-3510-4344-026B-3F2D8E6C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25"/>
            <a:stretch>
              <a:fillRect/>
            </a:stretch>
          </p:blipFill>
          <p:spPr>
            <a:xfrm>
              <a:off x="153320" y="2169921"/>
              <a:ext cx="9622770" cy="1786810"/>
            </a:xfrm>
            <a:prstGeom prst="rect">
              <a:avLst/>
            </a:prstGeom>
          </p:spPr>
        </p:pic>
        <p:pic>
          <p:nvPicPr>
            <p:cNvPr id="18" name="그림 17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BF8DD3-3C33-87CF-2CAF-0C18B308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4326721"/>
              <a:ext cx="11435584" cy="2151968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7FD3B31-3AC5-3FC7-3017-E1A0A5AE8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26" y="1135283"/>
            <a:ext cx="5426285" cy="54204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EE742A-D4DB-FB72-88A5-85EFA7F30E71}"/>
              </a:ext>
            </a:extLst>
          </p:cNvPr>
          <p:cNvSpPr txBox="1"/>
          <p:nvPr/>
        </p:nvSpPr>
        <p:spPr>
          <a:xfrm>
            <a:off x="6012180" y="3585281"/>
            <a:ext cx="617982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11220</a:t>
            </a:r>
            <a:r>
              <a:rPr lang="ko-KR" altLang="en-US" sz="1400" dirty="0">
                <a:latin typeface="+mn-ea"/>
                <a:ea typeface="+mn-ea"/>
              </a:rPr>
              <a:t>개의 초록이 포함된 </a:t>
            </a:r>
            <a:r>
              <a:rPr lang="en-US" altLang="ko-KR" sz="1400" dirty="0">
                <a:latin typeface="+mn-ea"/>
                <a:ea typeface="+mn-ea"/>
              </a:rPr>
              <a:t>xml</a:t>
            </a:r>
            <a:r>
              <a:rPr lang="ko-KR" altLang="en-US" sz="1400" dirty="0">
                <a:latin typeface="+mn-ea"/>
                <a:ea typeface="+mn-ea"/>
              </a:rPr>
              <a:t>을 다운로드 받는데 약 </a:t>
            </a:r>
            <a:r>
              <a:rPr lang="en-US" altLang="ko-KR" sz="1400" dirty="0">
                <a:latin typeface="+mn-ea"/>
                <a:ea typeface="+mn-ea"/>
              </a:rPr>
              <a:t>46</a:t>
            </a:r>
            <a:r>
              <a:rPr lang="ko-KR" altLang="en-US" sz="1400" dirty="0">
                <a:latin typeface="+mn-ea"/>
                <a:ea typeface="+mn-ea"/>
              </a:rPr>
              <a:t>분 소요</a:t>
            </a:r>
            <a:r>
              <a:rPr lang="en-US" altLang="ko-KR" sz="1400" dirty="0">
                <a:latin typeface="+mn-ea"/>
                <a:ea typeface="+mn-ea"/>
              </a:rPr>
              <a:t>(4</a:t>
            </a:r>
            <a:r>
              <a:rPr lang="ko-KR" altLang="en-US" sz="1400" dirty="0">
                <a:latin typeface="+mn-ea"/>
                <a:ea typeface="+mn-ea"/>
              </a:rPr>
              <a:t>개정도 누락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endParaRPr lang="ko-KR" altLang="en-US" sz="1400" dirty="0"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53F947-CB52-A334-99E6-1127D7A86362}"/>
              </a:ext>
            </a:extLst>
          </p:cNvPr>
          <p:cNvGrpSpPr/>
          <p:nvPr/>
        </p:nvGrpSpPr>
        <p:grpSpPr>
          <a:xfrm>
            <a:off x="6012180" y="4866493"/>
            <a:ext cx="5804668" cy="1689277"/>
            <a:chOff x="6012180" y="4520185"/>
            <a:chExt cx="5804668" cy="168927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4E46B99-ABB2-02E1-ECC3-6360C055AE70}"/>
                </a:ext>
              </a:extLst>
            </p:cNvPr>
            <p:cNvGrpSpPr/>
            <p:nvPr/>
          </p:nvGrpSpPr>
          <p:grpSpPr>
            <a:xfrm>
              <a:off x="9902096" y="4566539"/>
              <a:ext cx="1914752" cy="1642923"/>
              <a:chOff x="9902096" y="4566539"/>
              <a:chExt cx="1914752" cy="1642923"/>
            </a:xfrm>
          </p:grpSpPr>
          <p:pic>
            <p:nvPicPr>
              <p:cNvPr id="7174" name="Picture 6" descr="Server - Free computer icons">
                <a:extLst>
                  <a:ext uri="{FF2B5EF4-FFF2-40B4-BE49-F238E27FC236}">
                    <a16:creationId xmlns:a16="http://schemas.microsoft.com/office/drawing/2014/main" id="{62680D93-298B-D24D-EC98-33544918F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0243" y="4566539"/>
                <a:ext cx="1184400" cy="118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FA8F80E-BD93-6E41-C8AF-071DBA135328}"/>
                  </a:ext>
                </a:extLst>
              </p:cNvPr>
              <p:cNvSpPr txBox="1"/>
              <p:nvPr/>
            </p:nvSpPr>
            <p:spPr>
              <a:xfrm>
                <a:off x="9902096" y="5750939"/>
                <a:ext cx="1914752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Elsevier Server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835212A-EA94-57FE-3A24-33FD43EB6444}"/>
                </a:ext>
              </a:extLst>
            </p:cNvPr>
            <p:cNvGrpSpPr/>
            <p:nvPr/>
          </p:nvGrpSpPr>
          <p:grpSpPr>
            <a:xfrm>
              <a:off x="6012180" y="4745516"/>
              <a:ext cx="1914752" cy="1297385"/>
              <a:chOff x="6012180" y="4745516"/>
              <a:chExt cx="1914752" cy="1297385"/>
            </a:xfrm>
          </p:grpSpPr>
          <p:pic>
            <p:nvPicPr>
              <p:cNvPr id="7172" name="Picture 4" descr="데스크탑 - 무료 컴퓨터개 아이콘">
                <a:extLst>
                  <a:ext uri="{FF2B5EF4-FFF2-40B4-BE49-F238E27FC236}">
                    <a16:creationId xmlns:a16="http://schemas.microsoft.com/office/drawing/2014/main" id="{EBD87A74-BA0F-8373-22F2-23223ECDB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593" y="4745516"/>
                <a:ext cx="773866" cy="773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04B8DA-C3BF-166B-047E-F123938EE19C}"/>
                  </a:ext>
                </a:extLst>
              </p:cNvPr>
              <p:cNvSpPr txBox="1"/>
              <p:nvPr/>
            </p:nvSpPr>
            <p:spPr>
              <a:xfrm>
                <a:off x="6012180" y="5584378"/>
                <a:ext cx="1914752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</a:rPr>
                  <a:t>My </a:t>
                </a:r>
                <a:r>
                  <a:rPr lang="en-US" altLang="ko-KR" b="1" dirty="0">
                    <a:latin typeface="+mn-ea"/>
                    <a:ea typeface="+mn-ea"/>
                  </a:rPr>
                  <a:t>Desktop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50767DF-C4D3-6990-9163-B483A3148E93}"/>
                </a:ext>
              </a:extLst>
            </p:cNvPr>
            <p:cNvCxnSpPr/>
            <p:nvPr/>
          </p:nvCxnSpPr>
          <p:spPr bwMode="auto">
            <a:xfrm>
              <a:off x="7452360" y="4914900"/>
              <a:ext cx="280788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8C07A01-B35E-676E-E7F7-3A8310168EF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452360" y="5269230"/>
              <a:ext cx="280788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F6C4D1-E061-8F0D-CF83-A7976AA9FD1E}"/>
                </a:ext>
              </a:extLst>
            </p:cNvPr>
            <p:cNvSpPr txBox="1"/>
            <p:nvPr/>
          </p:nvSpPr>
          <p:spPr>
            <a:xfrm>
              <a:off x="7788282" y="4520185"/>
              <a:ext cx="1907488" cy="33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+mn-ea"/>
                  <a:ea typeface="+mn-ea"/>
                </a:rPr>
                <a:t>Science Direct API Call 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3B3F80-6462-6069-3688-87D8C4A66B57}"/>
                </a:ext>
              </a:extLst>
            </p:cNvPr>
            <p:cNvSpPr txBox="1"/>
            <p:nvPr/>
          </p:nvSpPr>
          <p:spPr>
            <a:xfrm>
              <a:off x="7788282" y="5258554"/>
              <a:ext cx="1907488" cy="33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+mn-ea"/>
                  <a:ea typeface="+mn-ea"/>
                </a:rPr>
                <a:t>Abstract XML file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B1FD313-B1B8-2D30-8551-CF8406BDF5E4}"/>
              </a:ext>
            </a:extLst>
          </p:cNvPr>
          <p:cNvSpPr txBox="1"/>
          <p:nvPr/>
        </p:nvSpPr>
        <p:spPr>
          <a:xfrm>
            <a:off x="6012180" y="3928934"/>
            <a:ext cx="617982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이후 </a:t>
            </a:r>
            <a:r>
              <a:rPr lang="en-US" altLang="ko-KR" sz="1400" dirty="0">
                <a:latin typeface="+mn-ea"/>
                <a:ea typeface="+mn-ea"/>
              </a:rPr>
              <a:t>CSV</a:t>
            </a:r>
            <a:r>
              <a:rPr lang="ko-KR" altLang="en-US" sz="1400" dirty="0">
                <a:latin typeface="+mn-ea"/>
                <a:ea typeface="+mn-ea"/>
              </a:rPr>
              <a:t>로 재정리</a:t>
            </a:r>
          </a:p>
        </p:txBody>
      </p:sp>
    </p:spTree>
    <p:extLst>
      <p:ext uri="{BB962C8B-B14F-4D97-AF65-F5344CB8AC3E}">
        <p14:creationId xmlns:p14="http://schemas.microsoft.com/office/powerpoint/2010/main" val="138622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077tgp_business_v2">
  <a:themeElements>
    <a:clrScheme name="사용자 지정 1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313B6D"/>
      </a:accent1>
      <a:accent2>
        <a:srgbClr val="A43624"/>
      </a:accent2>
      <a:accent3>
        <a:srgbClr val="C0B7AE"/>
      </a:accent3>
      <a:accent4>
        <a:srgbClr val="9B8873"/>
      </a:accent4>
      <a:accent5>
        <a:srgbClr val="931A1B"/>
      </a:accent5>
      <a:accent6>
        <a:srgbClr val="FDFCFC"/>
      </a:accent6>
      <a:hlink>
        <a:srgbClr val="757070"/>
      </a:hlink>
      <a:folHlink>
        <a:srgbClr val="757070"/>
      </a:folHlink>
    </a:clrScheme>
    <a:fontScheme name="Microsoft GothicNeo">
      <a:majorFont>
        <a:latin typeface="Microsoft GothicNeo"/>
        <a:ea typeface="Microsoft GothicNeo"/>
        <a:cs typeface=""/>
      </a:majorFont>
      <a:minorFont>
        <a:latin typeface="Microsoft GothicNeo"/>
        <a:ea typeface="Microsoft GothicNe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charset="-127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dirty="0">
            <a:latin typeface="+mn-ea"/>
            <a:ea typeface="+mn-ea"/>
          </a:defRPr>
        </a:defPPr>
      </a:lstStyle>
    </a:txDef>
  </a:objectDefaults>
  <a:extraClrSchemeLst>
    <a:extraClrScheme>
      <a:clrScheme name="077tgp_business_v2 1">
        <a:dk1>
          <a:srgbClr val="666699"/>
        </a:dk1>
        <a:lt1>
          <a:srgbClr val="FFFFFF"/>
        </a:lt1>
        <a:dk2>
          <a:srgbClr val="000000"/>
        </a:dk2>
        <a:lt2>
          <a:srgbClr val="DDDDDD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77tgp_business_v2 2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CC9900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B98A00"/>
        </a:accent6>
        <a:hlink>
          <a:srgbClr val="6E81E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77tgp_business_v2 3">
        <a:dk1>
          <a:srgbClr val="4E40A4"/>
        </a:dk1>
        <a:lt1>
          <a:srgbClr val="FFFFFF"/>
        </a:lt1>
        <a:dk2>
          <a:srgbClr val="000000"/>
        </a:dk2>
        <a:lt2>
          <a:srgbClr val="CCCCCC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23859</TotalTime>
  <Words>3326</Words>
  <Application>Microsoft Office PowerPoint</Application>
  <PresentationFormat>와이드스크린</PresentationFormat>
  <Paragraphs>419</Paragraphs>
  <Slides>45</Slides>
  <Notes>45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Times New Roman</vt:lpstr>
      <vt:lpstr>맑은 고딕</vt:lpstr>
      <vt:lpstr>Microsoft GothicNeo</vt:lpstr>
      <vt:lpstr>Verdana</vt:lpstr>
      <vt:lpstr>Raleway</vt:lpstr>
      <vt:lpstr>Wingdings</vt:lpstr>
      <vt:lpstr>Arial</vt:lpstr>
      <vt:lpstr>1_077tgp_business_v2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김유림</dc:creator>
  <cp:lastModifiedBy>안용상</cp:lastModifiedBy>
  <cp:revision>1005</cp:revision>
  <dcterms:created xsi:type="dcterms:W3CDTF">2023-12-10T14:48:54Z</dcterms:created>
  <dcterms:modified xsi:type="dcterms:W3CDTF">2025-12-04T08:05:52Z</dcterms:modified>
</cp:coreProperties>
</file>